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84" r:id="rId1"/>
  </p:sldMasterIdLst>
  <p:notesMasterIdLst>
    <p:notesMasterId r:id="rId21"/>
  </p:notesMasterIdLst>
  <p:sldIdLst>
    <p:sldId id="256" r:id="rId2"/>
    <p:sldId id="276" r:id="rId3"/>
    <p:sldId id="277" r:id="rId4"/>
    <p:sldId id="278" r:id="rId5"/>
    <p:sldId id="279" r:id="rId6"/>
    <p:sldId id="280" r:id="rId7"/>
    <p:sldId id="283" r:id="rId8"/>
    <p:sldId id="284" r:id="rId9"/>
    <p:sldId id="285" r:id="rId10"/>
    <p:sldId id="281" r:id="rId11"/>
    <p:sldId id="282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67" r:id="rId20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0000"/>
    <a:srgbClr val="FF9999"/>
    <a:srgbClr val="003950"/>
    <a:srgbClr val="CC6600"/>
    <a:srgbClr val="CC3300"/>
    <a:srgbClr val="D7FBFD"/>
    <a:srgbClr val="073661"/>
    <a:srgbClr val="023644"/>
    <a:srgbClr val="023B4A"/>
    <a:srgbClr val="0237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154" d="100"/>
          <a:sy n="154" d="100"/>
        </p:scale>
        <p:origin x="2010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4;&#1083;&#1103;%20&#1076;&#1080;&#1089;&#1089;&#1077;&#1088;&#1090;&#1072;&#1094;&#1080;&#1080;\&#1058;&#1072;&#1073;&#1083;&#1080;&#1095;&#1085;&#1099;&#1077;%20&#1084;&#1072;&#1090;&#1077;&#1088;&#1080;&#1072;&#1083;&#1099;%20&#1072;&#1085;&#1072;&#1083;&#1080;&#1079;&#1072;%20&#1079;&#1072;&#1075;&#1088;&#1103;&#1079;&#1085;&#1077;&#1085;&#1080;&#1103;%20&#1071;&#1054;%20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91960771934321E-2"/>
          <c:y val="4.3062366142932011E-2"/>
          <c:w val="0.86809738871727449"/>
          <c:h val="0.659718452063912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А6!$A$2</c:f>
              <c:strCache>
                <c:ptCount val="1"/>
                <c:pt idx="0">
                  <c:v>Доля проб атмосферного воздуха с превышением ПДК в городских и сельских поселениях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trendline>
            <c:spPr>
              <a:ln w="19050">
                <a:solidFill>
                  <a:schemeClr val="tx2">
                    <a:lumMod val="75000"/>
                  </a:schemeClr>
                </a:solidFill>
                <a:prstDash val="sysDash"/>
              </a:ln>
            </c:spPr>
            <c:trendlineType val="poly"/>
            <c:order val="2"/>
            <c:dispRSqr val="1"/>
            <c:dispEq val="1"/>
            <c:trendlineLbl>
              <c:layout>
                <c:manualLayout>
                  <c:x val="7.1348004647317914E-3"/>
                  <c:y val="-0.24746955530314216"/>
                </c:manualLayout>
              </c:layout>
              <c:numFmt formatCode="General" sourceLinked="0"/>
              <c:spPr>
                <a:ln>
                  <a:noFill/>
                </a:ln>
              </c:spPr>
            </c:trendlineLbl>
          </c:trendline>
          <c:cat>
            <c:numRef>
              <c:f>А6!$C$1:$W$1</c:f>
              <c:numCache>
                <c:formatCode>General</c:formatCode>
                <c:ptCount val="21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</c:numCache>
            </c:numRef>
          </c:cat>
          <c:val>
            <c:numRef>
              <c:f>А6!$C$2:$W$2</c:f>
              <c:numCache>
                <c:formatCode>General</c:formatCode>
                <c:ptCount val="21"/>
                <c:pt idx="0">
                  <c:v>7.6</c:v>
                </c:pt>
                <c:pt idx="1">
                  <c:v>6.2</c:v>
                </c:pt>
                <c:pt idx="2">
                  <c:v>2.5</c:v>
                </c:pt>
                <c:pt idx="3">
                  <c:v>1.8</c:v>
                </c:pt>
                <c:pt idx="4">
                  <c:v>1.4</c:v>
                </c:pt>
                <c:pt idx="5">
                  <c:v>4.0999999999999996</c:v>
                </c:pt>
                <c:pt idx="6">
                  <c:v>3.2</c:v>
                </c:pt>
                <c:pt idx="7">
                  <c:v>4.5</c:v>
                </c:pt>
                <c:pt idx="8">
                  <c:v>2.5</c:v>
                </c:pt>
                <c:pt idx="9">
                  <c:v>1.9000000000000001</c:v>
                </c:pt>
                <c:pt idx="10">
                  <c:v>0.60000000000000064</c:v>
                </c:pt>
                <c:pt idx="11">
                  <c:v>0.70000000000000062</c:v>
                </c:pt>
                <c:pt idx="12">
                  <c:v>0.760000000000006</c:v>
                </c:pt>
                <c:pt idx="13">
                  <c:v>2.15</c:v>
                </c:pt>
                <c:pt idx="14">
                  <c:v>0.9</c:v>
                </c:pt>
                <c:pt idx="15">
                  <c:v>0.39000000000000301</c:v>
                </c:pt>
                <c:pt idx="16">
                  <c:v>0.79</c:v>
                </c:pt>
                <c:pt idx="17">
                  <c:v>0.73000000000000065</c:v>
                </c:pt>
                <c:pt idx="18">
                  <c:v>0.25</c:v>
                </c:pt>
                <c:pt idx="19">
                  <c:v>0.28000000000000008</c:v>
                </c:pt>
                <c:pt idx="20">
                  <c:v>0.22000000000000022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B8-48E1-8F65-5E85B02BC4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3365376"/>
        <c:axId val="113366912"/>
      </c:barChart>
      <c:lineChart>
        <c:grouping val="standard"/>
        <c:varyColors val="0"/>
        <c:ser>
          <c:idx val="1"/>
          <c:order val="1"/>
          <c:tx>
            <c:strRef>
              <c:f>А6!$A$3</c:f>
              <c:strCache>
                <c:ptCount val="1"/>
                <c:pt idx="0">
                  <c:v>Доля проб атмосферного воздуха с превышением ПДК на автомагистралях в зоне жилой застройки городов Ярославля и Рыбинска</c:v>
                </c:pt>
              </c:strCache>
            </c:strRef>
          </c:tx>
          <c:marker>
            <c:symbol val="circle"/>
            <c:size val="5"/>
          </c:marker>
          <c:trendline>
            <c:spPr>
              <a:ln w="19050">
                <a:solidFill>
                  <a:schemeClr val="accent2">
                    <a:lumMod val="75000"/>
                  </a:schemeClr>
                </a:solidFill>
                <a:prstDash val="sysDash"/>
              </a:ln>
            </c:spPr>
            <c:trendlineType val="poly"/>
            <c:order val="2"/>
            <c:dispRSqr val="1"/>
            <c:dispEq val="1"/>
            <c:trendlineLbl>
              <c:layout>
                <c:manualLayout>
                  <c:x val="-0.41435791503392283"/>
                  <c:y val="-0.48653502664245207"/>
                </c:manualLayout>
              </c:layout>
              <c:numFmt formatCode="General" sourceLinked="0"/>
            </c:trendlineLbl>
          </c:trendline>
          <c:val>
            <c:numRef>
              <c:f>А6!$C$3:$W$3</c:f>
              <c:numCache>
                <c:formatCode>General</c:formatCode>
                <c:ptCount val="21"/>
                <c:pt idx="11">
                  <c:v>15.5</c:v>
                </c:pt>
                <c:pt idx="12">
                  <c:v>19.600000000000001</c:v>
                </c:pt>
                <c:pt idx="13">
                  <c:v>8</c:v>
                </c:pt>
                <c:pt idx="14">
                  <c:v>7.5</c:v>
                </c:pt>
                <c:pt idx="15">
                  <c:v>4.9000000000000004</c:v>
                </c:pt>
                <c:pt idx="16">
                  <c:v>7.7</c:v>
                </c:pt>
                <c:pt idx="17">
                  <c:v>3.9</c:v>
                </c:pt>
                <c:pt idx="18">
                  <c:v>2.2000000000000002</c:v>
                </c:pt>
                <c:pt idx="19">
                  <c:v>0.64000000000000601</c:v>
                </c:pt>
                <c:pt idx="20">
                  <c:v>0.52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7B8-48E1-8F65-5E85B02BC4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374720"/>
        <c:axId val="113373184"/>
      </c:lineChart>
      <c:catAx>
        <c:axId val="113365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1800000"/>
          <a:lstStyle/>
          <a:p>
            <a:pPr>
              <a:defRPr/>
            </a:pPr>
            <a:endParaRPr lang="ru-RU"/>
          </a:p>
        </c:txPr>
        <c:crossAx val="113366912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11336691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Доли ПДК, %</a:t>
                </a:r>
              </a:p>
            </c:rich>
          </c:tx>
          <c:layout>
            <c:manualLayout>
              <c:xMode val="edge"/>
              <c:yMode val="edge"/>
              <c:x val="1.1629153628121766E-3"/>
              <c:y val="0.2765187915824099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13365376"/>
        <c:crosses val="autoZero"/>
        <c:crossBetween val="between"/>
      </c:valAx>
      <c:valAx>
        <c:axId val="113373184"/>
        <c:scaling>
          <c:orientation val="minMax"/>
        </c:scaling>
        <c:delete val="0"/>
        <c:axPos val="r"/>
        <c:majorGridlines/>
        <c:numFmt formatCode="General" sourceLinked="1"/>
        <c:majorTickMark val="out"/>
        <c:minorTickMark val="none"/>
        <c:tickLblPos val="nextTo"/>
        <c:crossAx val="113374720"/>
        <c:crosses val="max"/>
        <c:crossBetween val="between"/>
      </c:valAx>
      <c:catAx>
        <c:axId val="113374720"/>
        <c:scaling>
          <c:orientation val="minMax"/>
        </c:scaling>
        <c:delete val="1"/>
        <c:axPos val="b"/>
        <c:majorTickMark val="out"/>
        <c:minorTickMark val="none"/>
        <c:tickLblPos val="none"/>
        <c:crossAx val="113373184"/>
        <c:crosses val="autoZero"/>
        <c:auto val="1"/>
        <c:lblAlgn val="ctr"/>
        <c:lblOffset val="100"/>
        <c:noMultiLvlLbl val="0"/>
      </c:catAx>
    </c:plotArea>
    <c:legend>
      <c:legendPos val="b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"/>
          <c:y val="0.84358637716842344"/>
          <c:w val="1"/>
          <c:h val="0.15440156127790791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6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16321416787796"/>
          <c:y val="4.9214141403466125E-2"/>
          <c:w val="0.84982151417614338"/>
          <c:h val="0.69083845378588682"/>
        </c:manualLayout>
      </c:layout>
      <c:lineChart>
        <c:grouping val="standard"/>
        <c:varyColors val="0"/>
        <c:ser>
          <c:idx val="0"/>
          <c:order val="0"/>
          <c:tx>
            <c:strRef>
              <c:f>'А11-А16'!$A$2</c:f>
              <c:strCache>
                <c:ptCount val="1"/>
                <c:pt idx="0">
                  <c:v>Общий объем выбросов</c:v>
                </c:pt>
              </c:strCache>
            </c:strRef>
          </c:tx>
          <c:marker>
            <c:symbol val="diamond"/>
            <c:size val="5"/>
          </c:marker>
          <c:trendline>
            <c:spPr>
              <a:ln w="19050">
                <a:solidFill>
                  <a:schemeClr val="accent1">
                    <a:lumMod val="75000"/>
                  </a:schemeClr>
                </a:solidFill>
                <a:prstDash val="sysDash"/>
              </a:ln>
            </c:spPr>
            <c:trendlineType val="poly"/>
            <c:order val="2"/>
            <c:dispRSqr val="1"/>
            <c:dispEq val="1"/>
            <c:trendlineLbl>
              <c:layout>
                <c:manualLayout>
                  <c:x val="-8.8520096254341187E-3"/>
                  <c:y val="-0.11115632095229552"/>
                </c:manualLayout>
              </c:layout>
              <c:numFmt formatCode="General" sourceLinked="0"/>
            </c:trendlineLbl>
          </c:trendline>
          <c:cat>
            <c:numRef>
              <c:f>'А11-А16'!$C$1:$W$1</c:f>
              <c:numCache>
                <c:formatCode>General</c:formatCode>
                <c:ptCount val="21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</c:numCache>
            </c:numRef>
          </c:cat>
          <c:val>
            <c:numRef>
              <c:f>'А11-А16'!$C$2:$W$2</c:f>
              <c:numCache>
                <c:formatCode>General</c:formatCode>
                <c:ptCount val="21"/>
                <c:pt idx="0">
                  <c:v>369.3</c:v>
                </c:pt>
                <c:pt idx="1">
                  <c:v>338.3</c:v>
                </c:pt>
                <c:pt idx="2">
                  <c:v>278.89999999999969</c:v>
                </c:pt>
                <c:pt idx="3">
                  <c:v>277.39999999999969</c:v>
                </c:pt>
                <c:pt idx="4">
                  <c:v>272.89999999999969</c:v>
                </c:pt>
                <c:pt idx="5">
                  <c:v>268.5</c:v>
                </c:pt>
                <c:pt idx="6">
                  <c:v>263.8</c:v>
                </c:pt>
                <c:pt idx="7">
                  <c:v>212.5</c:v>
                </c:pt>
                <c:pt idx="8">
                  <c:v>210</c:v>
                </c:pt>
                <c:pt idx="9">
                  <c:v>211.3</c:v>
                </c:pt>
                <c:pt idx="10">
                  <c:v>216.3</c:v>
                </c:pt>
                <c:pt idx="11">
                  <c:v>222.3</c:v>
                </c:pt>
                <c:pt idx="12">
                  <c:v>218</c:v>
                </c:pt>
                <c:pt idx="13">
                  <c:v>242</c:v>
                </c:pt>
                <c:pt idx="14">
                  <c:v>241.4</c:v>
                </c:pt>
                <c:pt idx="15">
                  <c:v>240.10999999999999</c:v>
                </c:pt>
                <c:pt idx="16">
                  <c:v>208.2</c:v>
                </c:pt>
                <c:pt idx="17">
                  <c:v>200.9</c:v>
                </c:pt>
                <c:pt idx="18">
                  <c:v>195.6</c:v>
                </c:pt>
                <c:pt idx="19">
                  <c:v>188.7</c:v>
                </c:pt>
                <c:pt idx="20">
                  <c:v>187.7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31B-43AF-8E14-2389350E6D59}"/>
            </c:ext>
          </c:extLst>
        </c:ser>
        <c:ser>
          <c:idx val="1"/>
          <c:order val="1"/>
          <c:tx>
            <c:strRef>
              <c:f>'А11-А16'!$A$5</c:f>
              <c:strCache>
                <c:ptCount val="1"/>
                <c:pt idx="0">
                  <c:v>Объем выбросов от стационарных источников</c:v>
                </c:pt>
              </c:strCache>
            </c:strRef>
          </c:tx>
          <c:marker>
            <c:symbol val="square"/>
            <c:size val="5"/>
          </c:marker>
          <c:trendline>
            <c:spPr>
              <a:ln w="19050">
                <a:solidFill>
                  <a:schemeClr val="accent2">
                    <a:lumMod val="75000"/>
                  </a:schemeClr>
                </a:solidFill>
                <a:prstDash val="sysDash"/>
              </a:ln>
            </c:spPr>
            <c:trendlineType val="poly"/>
            <c:order val="3"/>
            <c:dispRSqr val="1"/>
            <c:dispEq val="1"/>
            <c:trendlineLbl>
              <c:layout>
                <c:manualLayout>
                  <c:x val="3.0726131116273252E-2"/>
                  <c:y val="0.10681969904337148"/>
                </c:manualLayout>
              </c:layout>
              <c:numFmt formatCode="General" sourceLinked="0"/>
            </c:trendlineLbl>
          </c:trendline>
          <c:cat>
            <c:numRef>
              <c:f>'А11-А16'!$C$1:$W$1</c:f>
              <c:numCache>
                <c:formatCode>General</c:formatCode>
                <c:ptCount val="21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</c:numCache>
            </c:numRef>
          </c:cat>
          <c:val>
            <c:numRef>
              <c:f>'А11-А16'!$C$5:$W$5</c:f>
              <c:numCache>
                <c:formatCode>General</c:formatCode>
                <c:ptCount val="21"/>
                <c:pt idx="0">
                  <c:v>193</c:v>
                </c:pt>
                <c:pt idx="1">
                  <c:v>180.5</c:v>
                </c:pt>
                <c:pt idx="2">
                  <c:v>160.30000000000001</c:v>
                </c:pt>
                <c:pt idx="3">
                  <c:v>162.30000000000001</c:v>
                </c:pt>
                <c:pt idx="4">
                  <c:v>156.80000000000001</c:v>
                </c:pt>
                <c:pt idx="5">
                  <c:v>150.19999999999999</c:v>
                </c:pt>
                <c:pt idx="6">
                  <c:v>142.6</c:v>
                </c:pt>
                <c:pt idx="7">
                  <c:v>87.4</c:v>
                </c:pt>
                <c:pt idx="8">
                  <c:v>83.6</c:v>
                </c:pt>
                <c:pt idx="9">
                  <c:v>83.4</c:v>
                </c:pt>
                <c:pt idx="10">
                  <c:v>87.1</c:v>
                </c:pt>
                <c:pt idx="11">
                  <c:v>93.1</c:v>
                </c:pt>
                <c:pt idx="12">
                  <c:v>73.3</c:v>
                </c:pt>
                <c:pt idx="13">
                  <c:v>77.099999999999994</c:v>
                </c:pt>
                <c:pt idx="14">
                  <c:v>77.7</c:v>
                </c:pt>
                <c:pt idx="15">
                  <c:v>75.53</c:v>
                </c:pt>
                <c:pt idx="16">
                  <c:v>80.8</c:v>
                </c:pt>
                <c:pt idx="17">
                  <c:v>78</c:v>
                </c:pt>
                <c:pt idx="18">
                  <c:v>77.3</c:v>
                </c:pt>
                <c:pt idx="19">
                  <c:v>81.5</c:v>
                </c:pt>
                <c:pt idx="20">
                  <c:v>88.3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31B-43AF-8E14-2389350E6D59}"/>
            </c:ext>
          </c:extLst>
        </c:ser>
        <c:ser>
          <c:idx val="2"/>
          <c:order val="2"/>
          <c:tx>
            <c:strRef>
              <c:f>'А11-А16'!$A$6</c:f>
              <c:strCache>
                <c:ptCount val="1"/>
                <c:pt idx="0">
                  <c:v>Объем выбросов от передвижных источников</c:v>
                </c:pt>
              </c:strCache>
            </c:strRef>
          </c:tx>
          <c:marker>
            <c:symbol val="triangle"/>
            <c:size val="5"/>
          </c:marker>
          <c:trendline>
            <c:spPr>
              <a:ln w="19050">
                <a:solidFill>
                  <a:schemeClr val="accent3">
                    <a:lumMod val="50000"/>
                  </a:schemeClr>
                </a:solidFill>
                <a:prstDash val="sysDash"/>
              </a:ln>
            </c:spPr>
            <c:trendlineType val="poly"/>
            <c:order val="3"/>
            <c:dispRSqr val="1"/>
            <c:dispEq val="1"/>
            <c:trendlineLbl>
              <c:layout>
                <c:manualLayout>
                  <c:x val="3.9972082744297845E-2"/>
                  <c:y val="-0.13442858577158226"/>
                </c:manualLayout>
              </c:layout>
              <c:numFmt formatCode="General" sourceLinked="0"/>
            </c:trendlineLbl>
          </c:trendline>
          <c:cat>
            <c:numRef>
              <c:f>'А11-А16'!$C$1:$W$1</c:f>
              <c:numCache>
                <c:formatCode>General</c:formatCode>
                <c:ptCount val="21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</c:numCache>
            </c:numRef>
          </c:cat>
          <c:val>
            <c:numRef>
              <c:f>'А11-А16'!$C$6:$W$6</c:f>
              <c:numCache>
                <c:formatCode>General</c:formatCode>
                <c:ptCount val="21"/>
                <c:pt idx="0">
                  <c:v>176.3</c:v>
                </c:pt>
                <c:pt idx="1">
                  <c:v>157.80000000000001</c:v>
                </c:pt>
                <c:pt idx="2">
                  <c:v>118.6</c:v>
                </c:pt>
                <c:pt idx="3">
                  <c:v>115.1</c:v>
                </c:pt>
                <c:pt idx="4">
                  <c:v>116.1</c:v>
                </c:pt>
                <c:pt idx="5">
                  <c:v>118.30000000000001</c:v>
                </c:pt>
                <c:pt idx="6">
                  <c:v>121.20000000000002</c:v>
                </c:pt>
                <c:pt idx="7">
                  <c:v>125.1</c:v>
                </c:pt>
                <c:pt idx="8">
                  <c:v>126.4</c:v>
                </c:pt>
                <c:pt idx="9">
                  <c:v>127.9</c:v>
                </c:pt>
                <c:pt idx="10">
                  <c:v>129.19999999999999</c:v>
                </c:pt>
                <c:pt idx="11">
                  <c:v>129.19999999999999</c:v>
                </c:pt>
                <c:pt idx="12">
                  <c:v>144.69999999999999</c:v>
                </c:pt>
                <c:pt idx="13">
                  <c:v>163</c:v>
                </c:pt>
                <c:pt idx="14">
                  <c:v>163.69999999999999</c:v>
                </c:pt>
                <c:pt idx="15">
                  <c:v>164.58</c:v>
                </c:pt>
                <c:pt idx="16">
                  <c:v>127.4</c:v>
                </c:pt>
                <c:pt idx="17">
                  <c:v>122.9</c:v>
                </c:pt>
                <c:pt idx="18">
                  <c:v>118.3</c:v>
                </c:pt>
                <c:pt idx="19">
                  <c:v>107.2</c:v>
                </c:pt>
                <c:pt idx="20">
                  <c:v>99.4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31B-43AF-8E14-2389350E6D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4486272"/>
        <c:axId val="114098944"/>
      </c:lineChart>
      <c:catAx>
        <c:axId val="114486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1800000"/>
          <a:lstStyle/>
          <a:p>
            <a:pPr>
              <a:defRPr/>
            </a:pPr>
            <a:endParaRPr lang="ru-RU"/>
          </a:p>
        </c:txPr>
        <c:crossAx val="114098944"/>
        <c:crosses val="autoZero"/>
        <c:auto val="1"/>
        <c:lblAlgn val="ctr"/>
        <c:lblOffset val="100"/>
        <c:tickLblSkip val="2"/>
        <c:noMultiLvlLbl val="0"/>
      </c:catAx>
      <c:valAx>
        <c:axId val="11409894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тыс. тонн</a:t>
                </a:r>
              </a:p>
            </c:rich>
          </c:tx>
          <c:layout>
            <c:manualLayout>
              <c:xMode val="edge"/>
              <c:yMode val="edge"/>
              <c:x val="1.6314831301648244E-3"/>
              <c:y val="0.3342687948298276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14486272"/>
        <c:crosses val="autoZero"/>
        <c:crossBetween val="between"/>
      </c:valAx>
    </c:plotArea>
    <c:legend>
      <c:legendPos val="b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"/>
          <c:y val="0.8700632387394529"/>
          <c:w val="1"/>
          <c:h val="0.12993660640840693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6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770844120045371"/>
          <c:y val="0"/>
          <c:w val="0.60375340895036822"/>
          <c:h val="0.7720485843524878"/>
        </c:manualLayout>
      </c:layout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Лист1!$A$1:$A$5</c:f>
              <c:strCache>
                <c:ptCount val="5"/>
                <c:pt idx="0">
                  <c:v>1 класс опасности</c:v>
                </c:pt>
                <c:pt idx="1">
                  <c:v>2 класс опасности</c:v>
                </c:pt>
                <c:pt idx="2">
                  <c:v>3 класс опасности</c:v>
                </c:pt>
                <c:pt idx="3">
                  <c:v>4 класс опасности</c:v>
                </c:pt>
                <c:pt idx="4">
                  <c:v>Не классифицируемые</c:v>
                </c:pt>
              </c:strCache>
            </c:strRef>
          </c:cat>
          <c:val>
            <c:numRef>
              <c:f>Лист1!$B$1:$B$5</c:f>
              <c:numCache>
                <c:formatCode>General</c:formatCode>
                <c:ptCount val="5"/>
                <c:pt idx="0">
                  <c:v>23</c:v>
                </c:pt>
                <c:pt idx="1">
                  <c:v>48</c:v>
                </c:pt>
                <c:pt idx="2">
                  <c:v>70</c:v>
                </c:pt>
                <c:pt idx="3">
                  <c:v>38</c:v>
                </c:pt>
                <c:pt idx="4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E4-4FA2-B84A-2EA30E4ED5D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4.839609016188987E-4"/>
          <c:y val="0.83237225665940706"/>
          <c:w val="0.96242713073809427"/>
          <c:h val="0.1633724241916569"/>
        </c:manualLayout>
      </c:layout>
      <c:overlay val="0"/>
    </c:legend>
    <c:plotVisOnly val="1"/>
    <c:dispBlanksAs val="zero"/>
    <c:showDLblsOverMax val="0"/>
  </c:chart>
  <c:spPr>
    <a:ln>
      <a:noFill/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579708344876336"/>
          <c:y val="7.7141831635329519E-2"/>
          <c:w val="0.80496042710489812"/>
          <c:h val="0.52250200171180872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errBars>
            <c:errBarType val="both"/>
            <c:errValType val="percentage"/>
            <c:noEndCap val="0"/>
            <c:val val="5"/>
          </c:errBars>
          <c:cat>
            <c:strRef>
              <c:f>'Экспозиция с.г. неканц.'!$O$3:$O$12</c:f>
              <c:strCache>
                <c:ptCount val="10"/>
                <c:pt idx="0">
                  <c:v>Сера диоксид</c:v>
                </c:pt>
                <c:pt idx="1">
                  <c:v>Азота диоксид</c:v>
                </c:pt>
                <c:pt idx="2">
                  <c:v>Пыль 70-20% SiO2</c:v>
                </c:pt>
                <c:pt idx="3">
                  <c:v>Азота оксид</c:v>
                </c:pt>
                <c:pt idx="4">
                  <c:v>Диметиламин</c:v>
                </c:pt>
                <c:pt idx="5">
                  <c:v>Ванадия пятиокись</c:v>
                </c:pt>
                <c:pt idx="6">
                  <c:v>Акролеин</c:v>
                </c:pt>
                <c:pt idx="7">
                  <c:v>Пыль металл.</c:v>
                </c:pt>
                <c:pt idx="8">
                  <c:v>Серная кислота</c:v>
                </c:pt>
                <c:pt idx="9">
                  <c:v>Марганец </c:v>
                </c:pt>
              </c:strCache>
            </c:strRef>
          </c:cat>
          <c:val>
            <c:numRef>
              <c:f>'Экспозиция с.г. неканц.'!$Q$3:$Q$12</c:f>
              <c:numCache>
                <c:formatCode>General</c:formatCode>
                <c:ptCount val="10"/>
                <c:pt idx="0">
                  <c:v>3.020000000000055E-4</c:v>
                </c:pt>
                <c:pt idx="1">
                  <c:v>7.7000000000001831E-5</c:v>
                </c:pt>
                <c:pt idx="2">
                  <c:v>6.1000000000000534E-5</c:v>
                </c:pt>
                <c:pt idx="3">
                  <c:v>1.100000000000031E-5</c:v>
                </c:pt>
                <c:pt idx="4">
                  <c:v>3.000000000000078E-6</c:v>
                </c:pt>
                <c:pt idx="5">
                  <c:v>2.0000000000000503E-6</c:v>
                </c:pt>
                <c:pt idx="6">
                  <c:v>2.0000000000000503E-6</c:v>
                </c:pt>
                <c:pt idx="7">
                  <c:v>1.0000000000000247E-6</c:v>
                </c:pt>
                <c:pt idx="8">
                  <c:v>1.0000000000000301E-7</c:v>
                </c:pt>
                <c:pt idx="9">
                  <c:v>1.0000000000000301E-7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C4-4F34-8ABE-A45E60635B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131520"/>
        <c:axId val="115133056"/>
      </c:barChart>
      <c:catAx>
        <c:axId val="115131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5133056"/>
        <c:crosses val="autoZero"/>
        <c:auto val="1"/>
        <c:lblAlgn val="ctr"/>
        <c:lblOffset val="100"/>
        <c:noMultiLvlLbl val="0"/>
      </c:catAx>
      <c:valAx>
        <c:axId val="11513305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Среднегодовая концентрация, мг/м3</a:t>
                </a:r>
              </a:p>
            </c:rich>
          </c:tx>
          <c:layout>
            <c:manualLayout>
              <c:xMode val="edge"/>
              <c:yMode val="edge"/>
              <c:x val="1.0276172125883108E-2"/>
              <c:y val="0.1091300172844249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1513152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7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980607732022652"/>
          <c:y val="6.4668740510313669E-2"/>
          <c:w val="0.81716097024864731"/>
          <c:h val="0.609371180979891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Средняя суточная доза</c:v>
                </c:pt>
              </c:strCache>
            </c:strRef>
          </c:tx>
          <c:invertIfNegative val="0"/>
          <c:errBars>
            <c:errBarType val="both"/>
            <c:errValType val="percentage"/>
            <c:noEndCap val="0"/>
            <c:val val="5"/>
          </c:errBars>
          <c:cat>
            <c:strRef>
              <c:f>Лист1!$A$2:$A$10</c:f>
              <c:strCache>
                <c:ptCount val="9"/>
                <c:pt idx="0">
                  <c:v>Бензин</c:v>
                </c:pt>
                <c:pt idx="1">
                  <c:v>Бензол </c:v>
                </c:pt>
                <c:pt idx="2">
                  <c:v>Сажа </c:v>
                </c:pt>
                <c:pt idx="3">
                  <c:v>Пыль (асбесты)</c:v>
                </c:pt>
                <c:pt idx="4">
                  <c:v>Хрома(VI)оксид</c:v>
                </c:pt>
                <c:pt idx="5">
                  <c:v>1,3-Бутадиен</c:v>
                </c:pt>
                <c:pt idx="6">
                  <c:v>Гидразин гидрат</c:v>
                </c:pt>
                <c:pt idx="7">
                  <c:v>Акрилонитрил</c:v>
                </c:pt>
                <c:pt idx="8">
                  <c:v>Бенз/а/пирен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3.6700000000000252E-3</c:v>
                </c:pt>
                <c:pt idx="1">
                  <c:v>3.0100000000000001E-3</c:v>
                </c:pt>
                <c:pt idx="2">
                  <c:v>1.9400000000000367E-3</c:v>
                </c:pt>
                <c:pt idx="3">
                  <c:v>1.2999999999999999E-5</c:v>
                </c:pt>
                <c:pt idx="4">
                  <c:v>6.000000000000156E-6</c:v>
                </c:pt>
                <c:pt idx="5">
                  <c:v>5.0000000000001173E-6</c:v>
                </c:pt>
                <c:pt idx="6">
                  <c:v>2.0000000000000621E-7</c:v>
                </c:pt>
                <c:pt idx="7">
                  <c:v>2.0000000000000699E-8</c:v>
                </c:pt>
                <c:pt idx="8">
                  <c:v>1.0000000000000375E-9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8A-4351-A6F7-945D68012B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174016"/>
        <c:axId val="115179904"/>
      </c:barChart>
      <c:catAx>
        <c:axId val="1151740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5179904"/>
        <c:crosses val="autoZero"/>
        <c:auto val="1"/>
        <c:lblAlgn val="ctr"/>
        <c:lblOffset val="100"/>
        <c:noMultiLvlLbl val="0"/>
      </c:catAx>
      <c:valAx>
        <c:axId val="1151799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Средняя суточная доза ,  (мг/(кг×день))-1</a:t>
                </a:r>
              </a:p>
            </c:rich>
          </c:tx>
          <c:layout>
            <c:manualLayout>
              <c:xMode val="edge"/>
              <c:yMode val="edge"/>
              <c:x val="7.3031603992533755E-3"/>
              <c:y val="0.1283292770221904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151740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7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03870560483738"/>
          <c:y val="2.5353085768247973E-2"/>
          <c:w val="0.84808365726436163"/>
          <c:h val="0.647713622097544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Лист1!#ССЫЛКА!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errBars>
            <c:errBarType val="both"/>
            <c:errValType val="percentage"/>
            <c:noEndCap val="0"/>
            <c:val val="5"/>
          </c:errBars>
          <c:cat>
            <c:strRef>
              <c:f>Лист1!$A$2:$A$11</c:f>
              <c:strCache>
                <c:ptCount val="10"/>
                <c:pt idx="0">
                  <c:v>Диметиламин</c:v>
                </c:pt>
                <c:pt idx="1">
                  <c:v>Акролеин</c:v>
                </c:pt>
                <c:pt idx="2">
                  <c:v>Ванадия пятиокись</c:v>
                </c:pt>
                <c:pt idx="3">
                  <c:v>Пыль металл.</c:v>
                </c:pt>
                <c:pt idx="4">
                  <c:v>Сера диоксид</c:v>
                </c:pt>
                <c:pt idx="5">
                  <c:v>Марганец</c:v>
                </c:pt>
                <c:pt idx="6">
                  <c:v>Азота диоксид</c:v>
                </c:pt>
                <c:pt idx="7">
                  <c:v>Пыль 70-20% SiO2</c:v>
                </c:pt>
                <c:pt idx="8">
                  <c:v>Азота оксид</c:v>
                </c:pt>
                <c:pt idx="9">
                  <c:v>Серная кислота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0.14900000000000024</c:v>
                </c:pt>
                <c:pt idx="1">
                  <c:v>8.9000000000000065E-2</c:v>
                </c:pt>
                <c:pt idx="2">
                  <c:v>2.4E-2</c:v>
                </c:pt>
                <c:pt idx="3">
                  <c:v>8.0000000000000227E-3</c:v>
                </c:pt>
                <c:pt idx="4">
                  <c:v>6.0000000000000114E-3</c:v>
                </c:pt>
                <c:pt idx="5">
                  <c:v>5.0000000000000114E-3</c:v>
                </c:pt>
                <c:pt idx="6">
                  <c:v>2.0000000000000052E-3</c:v>
                </c:pt>
                <c:pt idx="7">
                  <c:v>1.0000000000000041E-3</c:v>
                </c:pt>
                <c:pt idx="8">
                  <c:v>1.7799999999999999E-4</c:v>
                </c:pt>
                <c:pt idx="9">
                  <c:v>1.0000000000000136E-4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04-4803-9757-B8D525050E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419072"/>
        <c:axId val="58420608"/>
      </c:barChart>
      <c:catAx>
        <c:axId val="584190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8420608"/>
        <c:crosses val="autoZero"/>
        <c:auto val="1"/>
        <c:lblAlgn val="ctr"/>
        <c:lblOffset val="100"/>
        <c:noMultiLvlLbl val="0"/>
      </c:catAx>
      <c:valAx>
        <c:axId val="5842060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HQ</a:t>
                </a:r>
                <a:endParaRPr lang="ru-RU"/>
              </a:p>
            </c:rich>
          </c:tx>
          <c:layout>
            <c:manualLayout>
              <c:xMode val="edge"/>
              <c:yMode val="edge"/>
              <c:x val="1.2658227848101266E-2"/>
              <c:y val="0.3377226331557096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5841907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172512917153806"/>
          <c:y val="2.4584810441937426E-2"/>
          <c:w val="0.85280846384130249"/>
          <c:h val="0.68935858978632003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errBars>
            <c:errBarType val="both"/>
            <c:errValType val="percentage"/>
            <c:noEndCap val="0"/>
            <c:val val="5"/>
          </c:errBars>
          <c:cat>
            <c:strRef>
              <c:f>Лист1!$A$15:$A$23</c:f>
              <c:strCache>
                <c:ptCount val="9"/>
                <c:pt idx="0">
                  <c:v>Органы дыхания</c:v>
                </c:pt>
                <c:pt idx="1">
                  <c:v>ЦНС</c:v>
                </c:pt>
                <c:pt idx="2">
                  <c:v>ССС</c:v>
                </c:pt>
                <c:pt idx="3">
                  <c:v>Кровь</c:v>
                </c:pt>
                <c:pt idx="4">
                  <c:v>Глаза</c:v>
                </c:pt>
                <c:pt idx="5">
                  <c:v>Смертность</c:v>
                </c:pt>
                <c:pt idx="6">
                  <c:v>Нервная система</c:v>
                </c:pt>
                <c:pt idx="7">
                  <c:v>Печень</c:v>
                </c:pt>
                <c:pt idx="8">
                  <c:v>Системное</c:v>
                </c:pt>
              </c:strCache>
            </c:strRef>
          </c:cat>
          <c:val>
            <c:numRef>
              <c:f>Лист1!$B$15:$B$23</c:f>
              <c:numCache>
                <c:formatCode>General</c:formatCode>
                <c:ptCount val="9"/>
                <c:pt idx="0">
                  <c:v>0.28400000000000031</c:v>
                </c:pt>
                <c:pt idx="1">
                  <c:v>0.15400000000000041</c:v>
                </c:pt>
                <c:pt idx="2">
                  <c:v>0.15400000000000041</c:v>
                </c:pt>
                <c:pt idx="3">
                  <c:v>0.15100000000000041</c:v>
                </c:pt>
                <c:pt idx="4">
                  <c:v>8.9000000000000065E-2</c:v>
                </c:pt>
                <c:pt idx="5">
                  <c:v>6.0000000000000114E-3</c:v>
                </c:pt>
                <c:pt idx="6">
                  <c:v>5.0000000000000114E-3</c:v>
                </c:pt>
                <c:pt idx="7">
                  <c:v>5.0000000000000114E-3</c:v>
                </c:pt>
                <c:pt idx="8">
                  <c:v>1.0000000000000041E-3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0B-4F46-857B-3ACFAE0B87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441088"/>
        <c:axId val="115287168"/>
      </c:barChart>
      <c:catAx>
        <c:axId val="584410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5287168"/>
        <c:crosses val="autoZero"/>
        <c:auto val="1"/>
        <c:lblAlgn val="ctr"/>
        <c:lblOffset val="100"/>
        <c:noMultiLvlLbl val="0"/>
      </c:catAx>
      <c:valAx>
        <c:axId val="1152871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HI</a:t>
                </a:r>
              </a:p>
            </c:rich>
          </c:tx>
          <c:layout>
            <c:manualLayout>
              <c:xMode val="edge"/>
              <c:yMode val="edge"/>
              <c:x val="8.8577078972047838E-3"/>
              <c:y val="0.3756934073973549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5844108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6F00F2-9F74-45F6-8B9A-5378FC23ADE2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DF798-E8AA-428F-8D49-B0B853179B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715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DE97C-0039-4B4E-A2D8-F31CFF132840}" type="datetime1">
              <a:rPr lang="ru-RU" smtClean="0"/>
              <a:pPr/>
              <a:t>23.08.2020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3B124-0FFE-4832-8E7A-327BA0D14119}" type="datetime1">
              <a:rPr lang="ru-RU" smtClean="0"/>
              <a:pPr/>
              <a:t>23.08.2020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2DA0-6A8A-428F-B5D2-D64DBDB0F325}" type="datetime1">
              <a:rPr lang="ru-RU" smtClean="0"/>
              <a:pPr/>
              <a:t>23.08.2020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D0CEC-1CA4-4D2D-B815-1CC271383DB7}" type="datetime1">
              <a:rPr lang="ru-RU" smtClean="0"/>
              <a:pPr/>
              <a:t>23.08.2020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4A3DB-B507-4AFE-A26C-676BD00B88A9}" type="datetime1">
              <a:rPr lang="ru-RU" smtClean="0"/>
              <a:pPr/>
              <a:t>23.08.2020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8590A-7294-4EEF-ADD7-386119FF8694}" type="datetime1">
              <a:rPr lang="ru-RU" smtClean="0"/>
              <a:pPr/>
              <a:t>23.08.2020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D0E2-CDA6-4694-82FE-5877B456100F}" type="datetime1">
              <a:rPr lang="ru-RU" smtClean="0"/>
              <a:pPr/>
              <a:t>23.08.2020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F74DB-EE5A-4C8D-A0DC-9FBC5DC935CA}" type="datetime1">
              <a:rPr lang="ru-RU" smtClean="0"/>
              <a:pPr/>
              <a:t>23.08.2020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1274-393D-406D-92AA-DFE5B6C036B3}" type="datetime1">
              <a:rPr lang="ru-RU" smtClean="0"/>
              <a:pPr/>
              <a:t>23.08.2020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EBB97-D388-4F25-990E-74050A8003CC}" type="datetime1">
              <a:rPr lang="ru-RU" smtClean="0"/>
              <a:pPr/>
              <a:t>23.08.2020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00D5B-52E1-4CB3-8C95-C0A7DE9C57C4}" type="datetime1">
              <a:rPr lang="ru-RU" smtClean="0"/>
              <a:pPr/>
              <a:t>23.08.2020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DA2A8C5-9CBC-4FDD-A88F-8DBEE9C9B55F}" type="datetime1">
              <a:rPr lang="ru-RU" smtClean="0"/>
              <a:pPr/>
              <a:t>23.08.2020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4.wdp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6.wdp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8.wdp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10.wdp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12.wdp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microsoft.com/office/2007/relationships/hdphoto" Target="../media/hdphoto18.wdp"/><Relationship Id="rId3" Type="http://schemas.microsoft.com/office/2007/relationships/hdphoto" Target="../media/hdphoto13.wdp"/><Relationship Id="rId7" Type="http://schemas.microsoft.com/office/2007/relationships/hdphoto" Target="../media/hdphoto15.wdp"/><Relationship Id="rId12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11" Type="http://schemas.microsoft.com/office/2007/relationships/hdphoto" Target="../media/hdphoto17.wdp"/><Relationship Id="rId5" Type="http://schemas.microsoft.com/office/2007/relationships/hdphoto" Target="../media/hdphoto14.wdp"/><Relationship Id="rId10" Type="http://schemas.openxmlformats.org/officeDocument/2006/relationships/image" Target="../media/image21.jpeg"/><Relationship Id="rId4" Type="http://schemas.openxmlformats.org/officeDocument/2006/relationships/image" Target="../media/image18.jpeg"/><Relationship Id="rId9" Type="http://schemas.microsoft.com/office/2007/relationships/hdphoto" Target="../media/hdphoto16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microsoft.com/office/2007/relationships/hdphoto" Target="../media/hdphoto19.wdp"/><Relationship Id="rId7" Type="http://schemas.microsoft.com/office/2007/relationships/hdphoto" Target="../media/hdphoto2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11" Type="http://schemas.microsoft.com/office/2007/relationships/hdphoto" Target="../media/hdphoto23.wdp"/><Relationship Id="rId5" Type="http://schemas.microsoft.com/office/2007/relationships/hdphoto" Target="../media/hdphoto20.wdp"/><Relationship Id="rId10" Type="http://schemas.openxmlformats.org/officeDocument/2006/relationships/image" Target="../media/image27.png"/><Relationship Id="rId4" Type="http://schemas.openxmlformats.org/officeDocument/2006/relationships/image" Target="../media/image24.png"/><Relationship Id="rId9" Type="http://schemas.microsoft.com/office/2007/relationships/hdphoto" Target="../media/hdphoto22.wd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539553" y="1844824"/>
            <a:ext cx="816282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rIns="0" bIns="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IV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Всероссийская научно-практическая конференция «Актуальные вопросы гигиены, экологии человека,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медицинской профилактики и здорового образа жизни» для школьников, студентов,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обучающихся СПО и специалистов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5999" y="2714144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Перспективы доказательной оценки риска здоровью населения староосвоенных регионов России и особенности выбора индикаторной экологически обусловленной заболеваемости</a:t>
            </a:r>
          </a:p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 примере Ярославской области)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84511" y="5013176"/>
            <a:ext cx="33843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Бородкин А.Е.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,</a:t>
            </a:r>
          </a:p>
          <a:p>
            <a:pPr algn="r"/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Руководитель Центра по оценке</a:t>
            </a:r>
          </a:p>
          <a:p>
            <a:pPr algn="r"/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риска здоровью населения</a:t>
            </a:r>
          </a:p>
          <a:p>
            <a:pPr algn="r"/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Института «Кадастр»,</a:t>
            </a:r>
          </a:p>
          <a:p>
            <a:pPr algn="r"/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аспирант ИГ РАН</a:t>
            </a:r>
          </a:p>
        </p:txBody>
      </p:sp>
    </p:spTree>
    <p:extLst>
      <p:ext uri="{BB962C8B-B14F-4D97-AF65-F5344CB8AC3E}">
        <p14:creationId xmlns:p14="http://schemas.microsoft.com/office/powerpoint/2010/main" val="3147270180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4" name="Прямоугольник 8"/>
          <p:cNvSpPr>
            <a:spLocks noChangeArrowheads="1"/>
          </p:cNvSpPr>
          <p:nvPr/>
        </p:nvSpPr>
        <p:spPr bwMode="auto">
          <a:xfrm>
            <a:off x="395288" y="807095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>
                <a:solidFill>
                  <a:srgbClr val="0461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Исследовательская часть. Результаты 4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194369"/>
              </p:ext>
            </p:extLst>
          </p:nvPr>
        </p:nvGraphicFramePr>
        <p:xfrm>
          <a:off x="574551" y="1997551"/>
          <a:ext cx="8064896" cy="3962400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324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39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№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САS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Код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Вещество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RfС, мг/м3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C с.г., мг/м3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HQ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Критический орган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7446-09-5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330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b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Сера диоксид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0,05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0,000302265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0,006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ctr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Органы дыхания, смертность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1314-62-1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b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Ванадия пятиокись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0,00007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0,000001702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0,024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ctr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Органы дыхания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10102-44-0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301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b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Азота диоксид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0,04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0,000077353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0,002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ctr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Органы дыхания, кровь (образование MetHb)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7664-939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322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b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Серная кислота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0,001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0,0000001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0,0001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ctr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Органы дыхания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10102-43-9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304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b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Азота оксид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0,06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0,000010688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0,0002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ctr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Органы дыхания, кровь (образование MetHb)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124-40-3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1819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b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Диметиламин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0,00002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0,000002973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0,149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ctr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Органы дыхания, ССС, кровь, ЦНС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107-02-8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1301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b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Акролеин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0,00002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0,000001784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0,089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ctr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Органы дыхания, глаза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–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2946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b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Пыль металлическая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0,0001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ПДКсс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0,000000777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0,008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ctr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Органы дыхания (вероятно)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–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2908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b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Пыль неорганическая: 70-20% SiO</a:t>
                      </a:r>
                      <a:r>
                        <a:rPr lang="ru-RU" sz="1000" baseline="-25000">
                          <a:effectLst/>
                        </a:rPr>
                        <a:t>2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0,1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0,000060885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0,001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ctr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Органы дыхания (по взвешенным веществам), системное, смертность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7439-96-5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143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b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Марганец и его соединения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0,00005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0,000000255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0,005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ctr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ЦНС, нервная система, органы дыхания, ССС, печень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 rowSpan="9" gridSpan="4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Суммарный риск (HI)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ctr"/>
                </a:tc>
                <a:tc rowSpan="9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9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9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HI Органы дыхания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ctr">
                    <a:solidFill>
                      <a:srgbClr val="FF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0,284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ctr"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HI Нервная система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0,005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HI Центральная нервная система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ctr">
                    <a:solidFill>
                      <a:srgbClr val="FF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0,154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ctr"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HI Сердечно-сосудистая система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ctr">
                    <a:solidFill>
                      <a:srgbClr val="FF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0,154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ctr"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HI Системное действие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0,001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HI Смертность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0,006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0"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HI Кровь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ctr">
                    <a:solidFill>
                      <a:srgbClr val="FF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0,151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ctr"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0"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HI Печень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0,005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0"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HI Глаза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0,089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Примечание: Цветом выделены значимые критические органы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3274" marR="2327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175000" y="1935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1412776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Характеристика неканцерогенного риска хронического воздействия приоритетных токсикантов</a:t>
            </a:r>
          </a:p>
        </p:txBody>
      </p:sp>
    </p:spTree>
    <p:extLst>
      <p:ext uri="{BB962C8B-B14F-4D97-AF65-F5344CB8AC3E}">
        <p14:creationId xmlns:p14="http://schemas.microsoft.com/office/powerpoint/2010/main" val="1245724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4" name="Прямоугольник 8"/>
          <p:cNvSpPr>
            <a:spLocks noChangeArrowheads="1"/>
          </p:cNvSpPr>
          <p:nvPr/>
        </p:nvSpPr>
        <p:spPr bwMode="auto">
          <a:xfrm>
            <a:off x="395288" y="807095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>
                <a:solidFill>
                  <a:srgbClr val="0461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Исследовательская часть. Результаты 5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83570" y="4513664"/>
          <a:ext cx="7992886" cy="201168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0797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39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2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64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64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35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44000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Наименование загрязнителя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034" marR="68034" marT="0" marB="0" anchor="ctr"/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ICR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034" marR="68034" marT="0" marB="0" anchor="ctr"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Доверительный интервал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034" marR="6803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Процентиль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034" marR="6803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–95 %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034" marR="6803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+95 %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034" marR="6803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25 %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034" marR="6803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75 %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034" marR="68034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Бензол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034" marR="6803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0,000081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034" marR="6803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0,0000606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034" marR="6803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0,0001020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034" marR="6803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0,00000002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034" marR="6803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0,0001028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034" marR="6803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Углерод черный (сажа)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034" marR="6803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0,00003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034" marR="6803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0,0000274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034" marR="6803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0,0000329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034" marR="6803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0,0000216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034" marR="6803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0,0000386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034" marR="68034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1,3-Бутадиен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034" marR="6803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0,0000006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034" marR="6803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0,0000004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034" marR="6803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0,0000007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034" marR="6803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0,00000007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034" marR="6803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0,0000005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034" marR="68034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Бенз/а/пирен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034" marR="6803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0,00000002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034" marR="6803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0,00000001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034" marR="6803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0,00000002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034" marR="6803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0,000000002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034" marR="6803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0,00000002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034" marR="68034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Хрома(VI)оксид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034" marR="6803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0,000276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034" marR="6803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0,0002566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034" marR="6803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0,0002958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034" marR="6803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0,0001945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034" marR="6803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0,000319200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034" marR="68034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Пыль асбестосодержащая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034" marR="6803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0,000306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034" marR="6803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0,0002496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034" marR="6803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0,0003629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034" marR="6803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0,000012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034" marR="6803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0,0004158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034" marR="68034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Бензин нефтяной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034" marR="6803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0,000128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034" marR="6803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0,0001133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034" marR="6803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0,0001437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034" marR="6803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0,0000604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034" marR="6803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0,0001843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034" marR="68034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Акрилонитрил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034" marR="6803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0,00000001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034" marR="6803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0,000000005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034" marR="6803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0,000000006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034" marR="6803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0,000000002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034" marR="6803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0,000000006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034" marR="68034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Гидразин гидрат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034" marR="6803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0,000003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034" marR="6803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0,0000026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034" marR="6803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0,0000026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034" marR="6803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0,0000024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034" marR="6803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0,0000028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034" marR="68034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11560" y="4005064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Уровень индивидуального канцерогенного риска создаваемого приоритетными химическими канцерогенами Ярославской области</a:t>
            </a: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395536" y="1700808"/>
          <a:ext cx="4104456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4572000" y="1628800"/>
          <a:ext cx="4104456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83568" y="1268760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Распределение коэффициента (а) и индекса опасности (б) по приоритетным загрязнителям и критическим органам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07904" y="1844824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(а)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68344" y="1849180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(б)</a:t>
            </a:r>
          </a:p>
        </p:txBody>
      </p:sp>
    </p:spTree>
    <p:extLst>
      <p:ext uri="{BB962C8B-B14F-4D97-AF65-F5344CB8AC3E}">
        <p14:creationId xmlns:p14="http://schemas.microsoft.com/office/powerpoint/2010/main" val="2129462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5" name="Прямоугольник 8"/>
          <p:cNvSpPr>
            <a:spLocks noChangeArrowheads="1"/>
          </p:cNvSpPr>
          <p:nvPr/>
        </p:nvSpPr>
        <p:spPr bwMode="auto">
          <a:xfrm>
            <a:off x="395288" y="807095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>
                <a:solidFill>
                  <a:srgbClr val="0461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Медико-географические особенности</a:t>
            </a:r>
          </a:p>
        </p:txBody>
      </p:sp>
      <p:pic>
        <p:nvPicPr>
          <p:cNvPr id="26626" name="Рисунок 50" descr="ОД_взросл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589" t="5830" r="4099" b="17397"/>
          <a:stretch>
            <a:fillRect/>
          </a:stretch>
        </p:blipFill>
        <p:spPr bwMode="auto">
          <a:xfrm>
            <a:off x="611560" y="1916832"/>
            <a:ext cx="3600400" cy="4328571"/>
          </a:xfrm>
          <a:prstGeom prst="rect">
            <a:avLst/>
          </a:prstGeom>
          <a:noFill/>
        </p:spPr>
      </p:pic>
      <p:pic>
        <p:nvPicPr>
          <p:cNvPr id="26625" name="Рисунок 51" descr="ОД_дети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437" t="6985" r="4472" b="16431"/>
          <a:stretch>
            <a:fillRect/>
          </a:stretch>
        </p:blipFill>
        <p:spPr bwMode="auto">
          <a:xfrm>
            <a:off x="4860032" y="1916832"/>
            <a:ext cx="3593671" cy="432048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11560" y="1268760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Первичная заболеваемость органов дыхания среди (а) взрослого и (б) детского населения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5576" y="5805264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(а)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76056" y="5733256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(б)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27650" name="Рисунок 52" descr="С_р_взрос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309" t="5093" r="3687" b="17159"/>
          <a:stretch>
            <a:fillRect/>
          </a:stretch>
        </p:blipFill>
        <p:spPr bwMode="auto">
          <a:xfrm>
            <a:off x="539552" y="1523151"/>
            <a:ext cx="3888432" cy="4714161"/>
          </a:xfrm>
          <a:prstGeom prst="rect">
            <a:avLst/>
          </a:prstGeom>
          <a:noFill/>
        </p:spPr>
      </p:pic>
      <p:pic>
        <p:nvPicPr>
          <p:cNvPr id="27649" name="Рисунок 53" descr="С_р_дет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009" t="5450" r="4041" b="15530"/>
          <a:stretch>
            <a:fillRect/>
          </a:stretch>
        </p:blipFill>
        <p:spPr bwMode="auto">
          <a:xfrm>
            <a:off x="4860032" y="1542505"/>
            <a:ext cx="3816424" cy="469480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55576" y="5733256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(а)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76056" y="5733256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(б)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836712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Распределение уровней первичной заболеваемости злокачественными новообразованиями среди (а) взрослого и (б) детского населения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14</a:t>
            </a:fld>
            <a:endParaRPr lang="ru-RU" dirty="0"/>
          </a:p>
        </p:txBody>
      </p:sp>
      <p:pic>
        <p:nvPicPr>
          <p:cNvPr id="28674" name="Рисунок 54" descr="ССС_взрос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211" t="5521" r="3966" b="17633"/>
          <a:stretch>
            <a:fillRect/>
          </a:stretch>
        </p:blipFill>
        <p:spPr bwMode="auto">
          <a:xfrm>
            <a:off x="539552" y="1556792"/>
            <a:ext cx="3965127" cy="4752528"/>
          </a:xfrm>
          <a:prstGeom prst="rect">
            <a:avLst/>
          </a:prstGeom>
          <a:noFill/>
        </p:spPr>
      </p:pic>
      <p:pic>
        <p:nvPicPr>
          <p:cNvPr id="28673" name="Рисунок 55" descr="ССС_дети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399" t="5344" r="3551" b="13486"/>
          <a:stretch>
            <a:fillRect/>
          </a:stretch>
        </p:blipFill>
        <p:spPr bwMode="auto">
          <a:xfrm>
            <a:off x="4857021" y="1556792"/>
            <a:ext cx="3747427" cy="473286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5536" y="908720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Распределение уровней первичной заболеваемости ССС среди (а) взрослого и (б) детского населения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5576" y="5733256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(а)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76056" y="5733256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(б)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15</a:t>
            </a:fld>
            <a:endParaRPr lang="ru-RU" dirty="0"/>
          </a:p>
        </p:txBody>
      </p:sp>
      <p:pic>
        <p:nvPicPr>
          <p:cNvPr id="29698" name="Рисунок 56" descr="ЦНС_взрос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629" t="5569" r="3958" b="14854"/>
          <a:stretch>
            <a:fillRect/>
          </a:stretch>
        </p:blipFill>
        <p:spPr bwMode="auto">
          <a:xfrm>
            <a:off x="467544" y="1556792"/>
            <a:ext cx="3977156" cy="4949349"/>
          </a:xfrm>
          <a:prstGeom prst="rect">
            <a:avLst/>
          </a:prstGeom>
          <a:noFill/>
        </p:spPr>
      </p:pic>
      <p:pic>
        <p:nvPicPr>
          <p:cNvPr id="29697" name="Рисунок 57" descr="ЦНС_дет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367" t="5420" r="3793" b="17616"/>
          <a:stretch>
            <a:fillRect/>
          </a:stretch>
        </p:blipFill>
        <p:spPr bwMode="auto">
          <a:xfrm>
            <a:off x="4740019" y="1556792"/>
            <a:ext cx="4080453" cy="489654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67544" y="908720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Распределение уровней первичной заболеваемости ЦНС среди (а) взрослого и (б) детского населения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5576" y="5733256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(а)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76056" y="5733256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(б)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16</a:t>
            </a:fld>
            <a:endParaRPr lang="ru-RU" dirty="0"/>
          </a:p>
        </p:txBody>
      </p:sp>
      <p:pic>
        <p:nvPicPr>
          <p:cNvPr id="30722" name="Рисунок 58" descr="кровь_взросл - копия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197" t="5670" r="3650" b="13438"/>
          <a:stretch>
            <a:fillRect/>
          </a:stretch>
        </p:blipFill>
        <p:spPr bwMode="auto">
          <a:xfrm>
            <a:off x="539552" y="1514345"/>
            <a:ext cx="3888432" cy="4938991"/>
          </a:xfrm>
          <a:prstGeom prst="rect">
            <a:avLst/>
          </a:prstGeom>
          <a:noFill/>
        </p:spPr>
      </p:pic>
      <p:pic>
        <p:nvPicPr>
          <p:cNvPr id="30721" name="Рисунок 59" descr="кровь_дети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598" t="5540" r="4465" b="13457"/>
          <a:stretch>
            <a:fillRect/>
          </a:stretch>
        </p:blipFill>
        <p:spPr bwMode="auto">
          <a:xfrm>
            <a:off x="4788024" y="1533800"/>
            <a:ext cx="3816424" cy="484752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67544" y="908720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Распределение уровней первичной заболеваемости крови среди (а) взрослого и (б) детского населения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5576" y="5733256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(а)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76056" y="5733256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(б)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4" name="Прямоугольник 8"/>
          <p:cNvSpPr>
            <a:spLocks noChangeArrowheads="1"/>
          </p:cNvSpPr>
          <p:nvPr/>
        </p:nvSpPr>
        <p:spPr bwMode="auto">
          <a:xfrm>
            <a:off x="395288" y="807095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>
                <a:solidFill>
                  <a:srgbClr val="0461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медико-географической типизации</a:t>
            </a:r>
          </a:p>
        </p:txBody>
      </p:sp>
      <p:pic>
        <p:nvPicPr>
          <p:cNvPr id="31746" name="Рисунок 48" descr="К типизации взрослые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494491"/>
            <a:ext cx="3528392" cy="4030853"/>
          </a:xfrm>
          <a:prstGeom prst="rect">
            <a:avLst/>
          </a:prstGeom>
          <a:noFill/>
        </p:spPr>
      </p:pic>
      <p:pic>
        <p:nvPicPr>
          <p:cNvPr id="31745" name="Рисунок 49" descr="К типизации дети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2492896"/>
            <a:ext cx="3459738" cy="397108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11560" y="6381328"/>
            <a:ext cx="22273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/>
              <a:t>Взрослое население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27984" y="6309320"/>
            <a:ext cx="21012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/>
              <a:t>Детское население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400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400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11561" y="1340768"/>
            <a:ext cx="2376263" cy="501522"/>
          </a:xfrm>
          <a:prstGeom prst="rect">
            <a:avLst/>
          </a:prstGeom>
          <a:noFill/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11561" y="1916832"/>
            <a:ext cx="4752527" cy="437279"/>
          </a:xfrm>
          <a:prstGeom prst="rect">
            <a:avLst/>
          </a:prstGeom>
          <a:noFill/>
        </p:spPr>
      </p:pic>
      <p:pic>
        <p:nvPicPr>
          <p:cNvPr id="23" name="Рисунок 22" descr="E:\Диссертация\Диссертация (главы)\1 Кластеры взрослые.jpg"/>
          <p:cNvPicPr/>
          <p:nvPr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5773" y="1484784"/>
            <a:ext cx="2876707" cy="2117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Рисунок 23" descr="E:\Диссертация\Диссертация (главы)\1 Кластеры дети.jpg"/>
          <p:cNvPicPr/>
          <p:nvPr/>
        </p:nvPicPr>
        <p:blipFill rotWithShape="1">
          <a:blip r:embed="rId12" cstate="screen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360" r="1254" b="10238"/>
          <a:stretch/>
        </p:blipFill>
        <p:spPr bwMode="auto">
          <a:xfrm>
            <a:off x="6063869" y="3861048"/>
            <a:ext cx="2828611" cy="2086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1632" y="1406863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(1)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504" y="1950805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(2)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18</a:t>
            </a:fld>
            <a:endParaRPr lang="ru-RU" dirty="0"/>
          </a:p>
        </p:txBody>
      </p:sp>
      <p:pic>
        <p:nvPicPr>
          <p:cNvPr id="4" name="Picture 9" descr="D:\All Work Files\07. Карты\Ярославль\Генеральный план города Ярославль\02_skhema_kompleksnojj_ocenki_territorii_2500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1700808"/>
            <a:ext cx="3121462" cy="4653409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3618185"/>
            <a:ext cx="2627461" cy="2907159"/>
          </a:xfrm>
          <a:prstGeom prst="rect">
            <a:avLst/>
          </a:prstGeom>
          <a:solidFill>
            <a:srgbClr val="E6E6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166" y="1916832"/>
            <a:ext cx="2937682" cy="2179811"/>
          </a:xfrm>
          <a:prstGeom prst="rect">
            <a:avLst/>
          </a:prstGeom>
          <a:solidFill>
            <a:srgbClr val="E6E6FF">
              <a:alpha val="0"/>
            </a:srgbClr>
          </a:solidFill>
          <a:ln w="952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</p:pic>
      <p:sp>
        <p:nvSpPr>
          <p:cNvPr id="10" name="Стрелка влево 11"/>
          <p:cNvSpPr>
            <a:spLocks noChangeArrowheads="1"/>
          </p:cNvSpPr>
          <p:nvPr/>
        </p:nvSpPr>
        <p:spPr bwMode="auto">
          <a:xfrm>
            <a:off x="4068985" y="5445224"/>
            <a:ext cx="2735263" cy="431800"/>
          </a:xfrm>
          <a:prstGeom prst="leftArrow">
            <a:avLst>
              <a:gd name="adj1" fmla="val 50000"/>
              <a:gd name="adj2" fmla="val 50002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1" name="Стрелка вправо 12"/>
          <p:cNvSpPr>
            <a:spLocks noChangeArrowheads="1"/>
          </p:cNvSpPr>
          <p:nvPr/>
        </p:nvSpPr>
        <p:spPr bwMode="auto">
          <a:xfrm>
            <a:off x="2700338" y="3573016"/>
            <a:ext cx="1150937" cy="431800"/>
          </a:xfrm>
          <a:prstGeom prst="rightArrow">
            <a:avLst>
              <a:gd name="adj1" fmla="val 50000"/>
              <a:gd name="adj2" fmla="val 49977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2" name="Прямоугольник 8"/>
          <p:cNvSpPr>
            <a:spLocks noChangeArrowheads="1"/>
          </p:cNvSpPr>
          <p:nvPr/>
        </p:nvSpPr>
        <p:spPr bwMode="auto">
          <a:xfrm>
            <a:off x="395287" y="807095"/>
            <a:ext cx="85312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>
                <a:solidFill>
                  <a:srgbClr val="0461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принципов доказательности в территориальном управлении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95883" y="1700808"/>
            <a:ext cx="2447925" cy="504825"/>
          </a:xfrm>
          <a:prstGeom prst="rect">
            <a:avLst/>
          </a:prstGeom>
          <a:solidFill>
            <a:srgbClr val="FFFF99"/>
          </a:solidFill>
          <a:ln w="9525">
            <a:solidFill>
              <a:srgbClr val="7E0021"/>
            </a:solidFill>
            <a:round/>
            <a:headEnd/>
            <a:tailEnd/>
          </a:ln>
        </p:spPr>
        <p:txBody>
          <a:bodyPr wrap="none" lIns="90000" tIns="45000" rIns="90000" bIns="450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 b="1" dirty="0">
                <a:solidFill>
                  <a:srgbClr val="000000"/>
                </a:solidFill>
              </a:rPr>
              <a:t>Единая санитарно-защитная зона</a:t>
            </a:r>
          </a:p>
          <a:p>
            <a:pPr eaLnBrk="1" hangingPunct="1"/>
            <a:r>
              <a:rPr lang="ru-RU" altLang="ru-RU" sz="1100" b="1" dirty="0">
                <a:solidFill>
                  <a:srgbClr val="000000"/>
                </a:solidFill>
              </a:rPr>
              <a:t>Северного промышленного узла</a:t>
            </a: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106" y="3501132"/>
            <a:ext cx="2155477" cy="3024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4602" y="1197740"/>
            <a:ext cx="1445280" cy="2015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443663" y="3285232"/>
            <a:ext cx="2482850" cy="431800"/>
          </a:xfrm>
          <a:prstGeom prst="rect">
            <a:avLst/>
          </a:prstGeom>
          <a:solidFill>
            <a:srgbClr val="FFFF99">
              <a:alpha val="79999"/>
            </a:srgbClr>
          </a:solidFill>
          <a:ln w="9525">
            <a:solidFill>
              <a:srgbClr val="993366"/>
            </a:solidFill>
            <a:round/>
            <a:headEnd/>
            <a:tailEnd/>
          </a:ln>
        </p:spPr>
        <p:txBody>
          <a:bodyPr wrap="none" lIns="90000" tIns="45000" rIns="90000" bIns="450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 b="1">
                <a:solidFill>
                  <a:srgbClr val="000000"/>
                </a:solidFill>
              </a:rPr>
              <a:t>Единая санитарно-защитная зона</a:t>
            </a:r>
          </a:p>
          <a:p>
            <a:pPr eaLnBrk="1" hangingPunct="1"/>
            <a:r>
              <a:rPr lang="ru-RU" altLang="ru-RU" sz="1100" b="1">
                <a:solidFill>
                  <a:srgbClr val="000000"/>
                </a:solidFill>
              </a:rPr>
              <a:t>Южного промышленного узла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54822" y="2188021"/>
            <a:ext cx="47525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БЛАГОДАРЮ</a:t>
            </a:r>
          </a:p>
          <a:p>
            <a:pPr algn="ctr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</a:t>
            </a:r>
          </a:p>
          <a:p>
            <a:pPr algn="ctr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ВНИМАНИЕ!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4149080"/>
            <a:ext cx="64807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 2" pitchFamily="18" charset="2"/>
              <a:buNone/>
              <a:defRPr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E-</a:t>
            </a:r>
            <a:r>
              <a:rPr lang="ru-RU" sz="16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mail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info@nipik.ru, info@nppkad.ru, info@group-rc.ru</a:t>
            </a:r>
          </a:p>
          <a:p>
            <a:pPr algn="ctr">
              <a:buFont typeface="Wingdings 2" pitchFamily="18" charset="2"/>
              <a:buNone/>
              <a:defRPr/>
            </a:pPr>
            <a:endParaRPr lang="ru-RU" sz="16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Wingdings 2" pitchFamily="18" charset="2"/>
              <a:buNone/>
              <a:defRPr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www.nipik.ru,  www.nppkad.ru, www.ntc-rik.ru</a:t>
            </a:r>
          </a:p>
          <a:p>
            <a:pPr algn="ctr">
              <a:buFont typeface="Wingdings 2" pitchFamily="18" charset="2"/>
              <a:buNone/>
              <a:defRPr/>
            </a:pPr>
            <a:endParaRPr lang="ru-RU" sz="16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Wingdings 2" pitchFamily="18" charset="2"/>
              <a:buNone/>
              <a:defRPr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150043, г. Ярославль, ул. Р. Люксембург, 22 </a:t>
            </a:r>
          </a:p>
          <a:p>
            <a:pPr algn="ctr">
              <a:buFont typeface="Wingdings 2" pitchFamily="18" charset="2"/>
              <a:buNone/>
              <a:defRPr/>
            </a:pPr>
            <a:endParaRPr lang="ru-RU" sz="16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Wingdings 2" pitchFamily="18" charset="2"/>
              <a:buNone/>
              <a:defRPr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тел./факс 75-76-46, 75-19-79, 75-19-83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85870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4" name="Picture 6" descr="DSC_7705family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1412751"/>
            <a:ext cx="456406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95288" y="1432808"/>
            <a:ext cx="3816672" cy="170816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ru-RU" altLang="ru-RU" sz="2100" dirty="0">
                <a:solidFill>
                  <a:schemeClr val="tx1"/>
                </a:solidFill>
                <a:ea typeface="Times New Roman" pitchFamily="18" charset="0"/>
                <a:cs typeface="Arial" charset="0"/>
              </a:rPr>
              <a:t>В июне 2012 года состоялась крупнейшая в истории ООН </a:t>
            </a:r>
            <a:r>
              <a:rPr lang="ru-RU" altLang="ru-RU" sz="2100" b="1" dirty="0">
                <a:solidFill>
                  <a:schemeClr val="accent1">
                    <a:lumMod val="75000"/>
                  </a:schemeClr>
                </a:solidFill>
                <a:ea typeface="Times New Roman" pitchFamily="18" charset="0"/>
                <a:cs typeface="Arial" charset="0"/>
              </a:rPr>
              <a:t>Всемирная Конференция по устойчивому развитию «Рио +20»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67544" y="3221186"/>
            <a:ext cx="8353425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ru-RU" altLang="ru-RU" sz="1700" dirty="0">
                <a:solidFill>
                  <a:schemeClr val="tx1"/>
                </a:solidFill>
                <a:cs typeface="Times New Roman" pitchFamily="18" charset="0"/>
              </a:rPr>
              <a:t>Итоговый документ конференции «Будущее, которого мы хотим»:</a:t>
            </a:r>
          </a:p>
          <a:p>
            <a:pPr eaLnBrk="0" hangingPunct="0"/>
            <a:r>
              <a:rPr lang="ru-RU" altLang="ru-RU" sz="1700" dirty="0">
                <a:solidFill>
                  <a:schemeClr val="tx1"/>
                </a:solidFill>
                <a:cs typeface="Times New Roman" pitchFamily="18" charset="0"/>
              </a:rPr>
              <a:t>«…п.1 Международное сообщество подтвердило приверженность курсу на устойчивое развитие и на обеспечение построения экономически, социально и экологически устойчивого будущего для нашей планеты и для нынешнего и будущих поколений</a:t>
            </a:r>
          </a:p>
          <a:p>
            <a:pPr eaLnBrk="0" hangingPunct="0"/>
            <a:r>
              <a:rPr lang="ru-RU" altLang="ru-RU" sz="1700" dirty="0">
                <a:solidFill>
                  <a:schemeClr val="tx1"/>
                </a:solidFill>
                <a:cs typeface="Times New Roman" pitchFamily="18" charset="0"/>
              </a:rPr>
              <a:t>…п.6 Центральное место в усилиях по обеспечению устойчивого развития должна занимать </a:t>
            </a:r>
            <a:r>
              <a:rPr lang="ru-RU" altLang="ru-RU" sz="1700" b="1" dirty="0">
                <a:solidFill>
                  <a:srgbClr val="C00000"/>
                </a:solidFill>
                <a:cs typeface="Times New Roman" pitchFamily="18" charset="0"/>
              </a:rPr>
              <a:t>забота о людях </a:t>
            </a:r>
          </a:p>
          <a:p>
            <a:pPr eaLnBrk="0" hangingPunct="0"/>
            <a:r>
              <a:rPr lang="ru-RU" altLang="ru-RU" sz="1700" dirty="0">
                <a:solidFill>
                  <a:schemeClr val="tx1"/>
                </a:solidFill>
                <a:cs typeface="Times New Roman" pitchFamily="18" charset="0"/>
              </a:rPr>
              <a:t>… п.56 «Зеленая» экономика должна содействовать ликвидации нищеты, а также поступательному экономическому росту, способствуя социальной интеграции, </a:t>
            </a:r>
            <a:r>
              <a:rPr lang="ru-RU" altLang="ru-RU" sz="1700" b="1" dirty="0">
                <a:solidFill>
                  <a:srgbClr val="C00000"/>
                </a:solidFill>
                <a:cs typeface="Times New Roman" pitchFamily="18" charset="0"/>
              </a:rPr>
              <a:t>улучшению благосостояния человека </a:t>
            </a:r>
            <a:r>
              <a:rPr lang="ru-RU" altLang="ru-RU" sz="1700" dirty="0">
                <a:solidFill>
                  <a:schemeClr val="tx1"/>
                </a:solidFill>
                <a:cs typeface="Times New Roman" pitchFamily="18" charset="0"/>
              </a:rPr>
              <a:t>и созданию возможностей для занятости и достойной работы для всех, и при этом обеспечивать нормальное функционирование экосистем планеты»</a:t>
            </a:r>
            <a:endParaRPr lang="ru-RU" altLang="ru-RU" sz="1700" dirty="0"/>
          </a:p>
        </p:txBody>
      </p:sp>
      <p:sp>
        <p:nvSpPr>
          <p:cNvPr id="8" name="Прямоугольник 8"/>
          <p:cNvSpPr>
            <a:spLocks noChangeArrowheads="1"/>
          </p:cNvSpPr>
          <p:nvPr/>
        </p:nvSpPr>
        <p:spPr bwMode="auto">
          <a:xfrm>
            <a:off x="395288" y="807095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>
                <a:solidFill>
                  <a:srgbClr val="0461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Новые взгляды на развитие</a:t>
            </a:r>
          </a:p>
        </p:txBody>
      </p:sp>
    </p:spTree>
    <p:extLst>
      <p:ext uri="{BB962C8B-B14F-4D97-AF65-F5344CB8AC3E}">
        <p14:creationId xmlns:p14="http://schemas.microsoft.com/office/powerpoint/2010/main" val="1502240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4" name="Picture 2" descr="http://un.by/f/image/2015/R%20SDG%20Poster_-A4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717819"/>
            <a:ext cx="8712968" cy="5663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7267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4" name="Прямоугольник 8"/>
          <p:cNvSpPr>
            <a:spLocks noChangeArrowheads="1"/>
          </p:cNvSpPr>
          <p:nvPr/>
        </p:nvSpPr>
        <p:spPr bwMode="auto">
          <a:xfrm>
            <a:off x="395288" y="807095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>
                <a:solidFill>
                  <a:srgbClr val="0461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и задачи исследования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4772" y="1340768"/>
            <a:ext cx="8233692" cy="1477328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Цель</a:t>
            </a:r>
            <a:r>
              <a:rPr lang="ru-RU" dirty="0"/>
              <a:t>: разработка и апробация научно-методологических подходов к изучению географического пространства риска здоровью населения  направленных на принятие решений по территориальному развитию староосвоенных регионов России (на примере Ярославской области) основанных на принципах доказательной оценки риска.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4772" y="2924944"/>
            <a:ext cx="8233692" cy="378565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Задачи</a:t>
            </a:r>
            <a:r>
              <a:rPr lang="ru-RU" sz="1600" dirty="0"/>
              <a:t>: </a:t>
            </a:r>
          </a:p>
          <a:p>
            <a:pPr lvl="0"/>
            <a:r>
              <a:rPr lang="ru-RU" sz="1600" dirty="0"/>
              <a:t>- Выполнить эколого-географические исследования Ярославской области для обоснования потенциальных путей вредного воздействия загрязненной окружающей среды.</a:t>
            </a:r>
          </a:p>
          <a:p>
            <a:pPr lvl="0"/>
            <a:r>
              <a:rPr lang="ru-RU" sz="1600" dirty="0"/>
              <a:t>- Определить перечень гигиенически значимых химических токсикантов на исследуемой территории, выполнить моделирование рассеивания атмосферных выбросов и дать количественную характеристику экспозиционной и рисковой нагрузки на население.</a:t>
            </a:r>
          </a:p>
          <a:p>
            <a:pPr lvl="0"/>
            <a:r>
              <a:rPr lang="ru-RU" sz="1600" dirty="0"/>
              <a:t>- Исследовать территориальные особенности региональной экологически обусловленной заболеваемости, а также разработать подходы к выбору приоритетных заболеваний для анализа медико-географической ситуации на территории староосвоенного региона (на примере Ярославской области).</a:t>
            </a:r>
          </a:p>
          <a:p>
            <a:r>
              <a:rPr lang="ru-RU" sz="1600" dirty="0"/>
              <a:t>- Классифицировать муниципальные районы Ярославской области по степени медико-географической нагрузки и разработать предложения по организации региональной системы мониторинга рисков здоровью.</a:t>
            </a:r>
          </a:p>
        </p:txBody>
      </p:sp>
    </p:spTree>
    <p:extLst>
      <p:ext uri="{BB962C8B-B14F-4D97-AF65-F5344CB8AC3E}">
        <p14:creationId xmlns:p14="http://schemas.microsoft.com/office/powerpoint/2010/main" val="998310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4" name="Прямоугольник 8"/>
          <p:cNvSpPr>
            <a:spLocks noChangeArrowheads="1"/>
          </p:cNvSpPr>
          <p:nvPr/>
        </p:nvSpPr>
        <p:spPr bwMode="auto">
          <a:xfrm>
            <a:off x="395288" y="764704"/>
            <a:ext cx="77768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>
                <a:solidFill>
                  <a:srgbClr val="0461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Проблемы оценки риска с точки зрения доказательности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689028" y="4523636"/>
            <a:ext cx="3131443" cy="156966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1200" b="1" u="sng" dirty="0">
                <a:solidFill>
                  <a:schemeClr val="accent1">
                    <a:lumMod val="75000"/>
                  </a:schemeClr>
                </a:solidFill>
              </a:rPr>
              <a:t>Доказательная оценка риска (EBHRA)</a:t>
            </a:r>
            <a:r>
              <a:rPr lang="ru-RU" sz="1200" dirty="0"/>
              <a:t> основана на изучении механизмов токсического действия, </a:t>
            </a:r>
            <a:r>
              <a:rPr lang="ru-RU" sz="1200" dirty="0" err="1"/>
              <a:t>биостатистики</a:t>
            </a:r>
            <a:r>
              <a:rPr lang="ru-RU" sz="1200" dirty="0"/>
              <a:t> и </a:t>
            </a:r>
            <a:r>
              <a:rPr lang="ru-RU" sz="1200" dirty="0" err="1"/>
              <a:t>валидизации</a:t>
            </a:r>
            <a:r>
              <a:rPr lang="ru-RU" sz="1200" dirty="0"/>
              <a:t>. Базовыми направлениями данного раздела медицины являются мета-анализ, выявление причинности вредных эффектов, клинические и эпидемиологические исследования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930900"/>
              </p:ext>
            </p:extLst>
          </p:nvPr>
        </p:nvGraphicFramePr>
        <p:xfrm>
          <a:off x="539553" y="1840227"/>
          <a:ext cx="8314677" cy="2020821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4076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69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15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Наименование ключевых слов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514" marR="6551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Число зарубежных публикаций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514" marR="6551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Число российских публикаций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514" marR="6551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021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Регуляторная токсикология, основанная на доказательствах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514" marR="6551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123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514" marR="6551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–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514" marR="65514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011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Риск для детей, пожилых лиц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514" marR="6551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316224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514" marR="6551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–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514" marR="65514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021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Наилучшие практики в оценке риска здоровью человека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514" marR="6551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80201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514" marR="6551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–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514" marR="65514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011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Оценка риска здоровью человека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514" marR="6551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Всего – 277769, США – 81268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514" marR="6551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928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514" marR="65514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6011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Доказательная оценка риска здоровью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514" marR="6551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8064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514" marR="65514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–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514" marR="65514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6011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Доказательная эпидемиология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514" marR="6551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4498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514" marR="6551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–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514" marR="65514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6011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Доказательная токсикология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514" marR="6551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307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514" marR="65514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–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514" marR="65514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39552" y="3954542"/>
            <a:ext cx="82809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700" b="1" dirty="0"/>
              <a:t>Источник: Современные проблемы оценки риска воздействия факторов окружающей среды на здоровье населения и пути ее совершенствования / Ю.А. </a:t>
            </a:r>
            <a:r>
              <a:rPr lang="ru-RU" sz="700" b="1" dirty="0" err="1"/>
              <a:t>Рахманин</a:t>
            </a:r>
            <a:r>
              <a:rPr lang="ru-RU" sz="700" b="1" dirty="0"/>
              <a:t>, С.М. Новиков, С.Л. </a:t>
            </a:r>
            <a:r>
              <a:rPr lang="ru-RU" sz="700" b="1" dirty="0" err="1"/>
              <a:t>Авалиани</a:t>
            </a:r>
            <a:r>
              <a:rPr lang="ru-RU" sz="700" b="1" dirty="0"/>
              <a:t> [и др.] // Анализ риска здоровью. 2015. № 2(10). С. 4–11.</a:t>
            </a:r>
            <a:endParaRPr lang="ru-RU" sz="700" b="1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1598603"/>
            <a:ext cx="83529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/>
              <a:t>Число публикаций в мире по запросам в компьютерной системе Национальной медицинской библиотеки США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077072"/>
            <a:ext cx="5184576" cy="2580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3969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4" name="Прямоугольник 8"/>
          <p:cNvSpPr>
            <a:spLocks noChangeArrowheads="1"/>
          </p:cNvSpPr>
          <p:nvPr/>
        </p:nvSpPr>
        <p:spPr bwMode="auto">
          <a:xfrm>
            <a:off x="395288" y="807095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>
                <a:solidFill>
                  <a:srgbClr val="0461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Исследовательская часть. Результаты 1</a:t>
            </a:r>
          </a:p>
        </p:txBody>
      </p:sp>
      <p:pic>
        <p:nvPicPr>
          <p:cNvPr id="5" name="Рисунок 4" descr="U:\__Материалы по проектам (рабочие)\2015\Атлас ЯО\Издание Атласа ИП Веди\Карты\1\018 Географическое положение Эд.tif"/>
          <p:cNvPicPr/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1844824"/>
            <a:ext cx="3744416" cy="4601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720631809"/>
              </p:ext>
            </p:extLst>
          </p:nvPr>
        </p:nvGraphicFramePr>
        <p:xfrm>
          <a:off x="4355976" y="1347614"/>
          <a:ext cx="4248472" cy="2337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625849723"/>
              </p:ext>
            </p:extLst>
          </p:nvPr>
        </p:nvGraphicFramePr>
        <p:xfrm>
          <a:off x="4427984" y="3995191"/>
          <a:ext cx="4176464" cy="2058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392488" y="3686835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b="1" dirty="0"/>
              <a:t>Динамика доли проб атмосферного воздуха с превышением ПДК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392488" y="605322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b="1" dirty="0"/>
              <a:t>Динамика объема выбросов загрязняющих веществ в атмосферный воздух Ярославской области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5288" y="1399838"/>
            <a:ext cx="37444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7E0000"/>
                </a:solidFill>
              </a:rPr>
              <a:t>46 884 предприятий и организаций</a:t>
            </a:r>
          </a:p>
        </p:txBody>
      </p:sp>
    </p:spTree>
    <p:extLst>
      <p:ext uri="{BB962C8B-B14F-4D97-AF65-F5344CB8AC3E}">
        <p14:creationId xmlns:p14="http://schemas.microsoft.com/office/powerpoint/2010/main" val="4129810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4" name="Прямоугольник 8"/>
          <p:cNvSpPr>
            <a:spLocks noChangeArrowheads="1"/>
          </p:cNvSpPr>
          <p:nvPr/>
        </p:nvSpPr>
        <p:spPr bwMode="auto">
          <a:xfrm>
            <a:off x="395288" y="807095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>
                <a:solidFill>
                  <a:srgbClr val="0461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Исследовательская часть. Результаты 2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837142635"/>
              </p:ext>
            </p:extLst>
          </p:nvPr>
        </p:nvGraphicFramePr>
        <p:xfrm>
          <a:off x="5508104" y="2276872"/>
          <a:ext cx="3528392" cy="2984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409784"/>
              </p:ext>
            </p:extLst>
          </p:nvPr>
        </p:nvGraphicFramePr>
        <p:xfrm>
          <a:off x="323528" y="3068960"/>
          <a:ext cx="5256583" cy="3017520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3509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81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79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11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07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34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766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 п/п</a:t>
                      </a:r>
                      <a:endParaRPr lang="ru-RU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CAS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Код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Название выбрасываемых веществ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Класс опасности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Выброс, т/год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Вклад в выбросы, %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Ранг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E0000"/>
                          </a:solidFill>
                          <a:effectLst/>
                        </a:rPr>
                        <a:t>1</a:t>
                      </a:r>
                      <a:endParaRPr lang="ru-RU" sz="900" b="1" dirty="0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E0000"/>
                          </a:solidFill>
                          <a:effectLst/>
                        </a:rPr>
                        <a:t>7446-09-5</a:t>
                      </a:r>
                      <a:endParaRPr lang="ru-RU" sz="900" b="1" dirty="0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E0000"/>
                          </a:solidFill>
                          <a:effectLst/>
                        </a:rPr>
                        <a:t>330</a:t>
                      </a:r>
                      <a:endParaRPr lang="ru-RU" sz="900" b="1" dirty="0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E0000"/>
                          </a:solidFill>
                          <a:effectLst/>
                        </a:rPr>
                        <a:t>Сера диоксид</a:t>
                      </a:r>
                      <a:endParaRPr lang="ru-RU" sz="900" b="1" dirty="0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E0000"/>
                          </a:solidFill>
                          <a:effectLst/>
                        </a:rPr>
                        <a:t>3</a:t>
                      </a:r>
                      <a:endParaRPr lang="ru-RU" sz="900" b="1" dirty="0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E0000"/>
                          </a:solidFill>
                          <a:effectLst/>
                        </a:rPr>
                        <a:t>4085,515599</a:t>
                      </a:r>
                      <a:endParaRPr lang="ru-RU" sz="900" b="1" dirty="0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E0000"/>
                          </a:solidFill>
                          <a:effectLst/>
                        </a:rPr>
                        <a:t>41,020101</a:t>
                      </a:r>
                      <a:endParaRPr lang="ru-RU" sz="900" b="1" dirty="0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E0000"/>
                          </a:solidFill>
                          <a:effectLst/>
                        </a:rPr>
                        <a:t>1</a:t>
                      </a:r>
                      <a:endParaRPr lang="ru-RU" sz="900" b="1" dirty="0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E0000"/>
                          </a:solidFill>
                          <a:effectLst/>
                        </a:rPr>
                        <a:t>2</a:t>
                      </a:r>
                      <a:endParaRPr lang="ru-RU" sz="900" b="1" dirty="0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E0000"/>
                          </a:solidFill>
                          <a:effectLst/>
                        </a:rPr>
                        <a:t>–</a:t>
                      </a:r>
                      <a:endParaRPr lang="ru-RU" sz="900" b="1" dirty="0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7E0000"/>
                          </a:solidFill>
                          <a:effectLst/>
                        </a:rPr>
                        <a:t>416</a:t>
                      </a:r>
                      <a:endParaRPr lang="ru-RU" sz="900" b="1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7E0000"/>
                          </a:solidFill>
                          <a:effectLst/>
                        </a:rPr>
                        <a:t>Углеводороды пред. C6-C10 (по гексану)</a:t>
                      </a:r>
                      <a:endParaRPr lang="ru-RU" sz="900" b="1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7E0000"/>
                          </a:solidFill>
                          <a:effectLst/>
                        </a:rPr>
                        <a:t>–</a:t>
                      </a:r>
                      <a:endParaRPr lang="ru-RU" sz="900" b="1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7E0000"/>
                          </a:solidFill>
                          <a:effectLst/>
                        </a:rPr>
                        <a:t>1538,74736</a:t>
                      </a:r>
                      <a:endParaRPr lang="ru-RU" sz="900" b="1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7E0000"/>
                          </a:solidFill>
                          <a:effectLst/>
                        </a:rPr>
                        <a:t>15,449598</a:t>
                      </a:r>
                      <a:endParaRPr lang="ru-RU" sz="900" b="1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E0000"/>
                          </a:solidFill>
                          <a:effectLst/>
                        </a:rPr>
                        <a:t>2</a:t>
                      </a:r>
                      <a:endParaRPr lang="ru-RU" sz="900" b="1" dirty="0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7E0000"/>
                          </a:solidFill>
                          <a:effectLst/>
                        </a:rPr>
                        <a:t>3</a:t>
                      </a:r>
                      <a:endParaRPr lang="ru-RU" sz="900" b="1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E0000"/>
                          </a:solidFill>
                          <a:effectLst/>
                        </a:rPr>
                        <a:t>–</a:t>
                      </a:r>
                      <a:endParaRPr lang="ru-RU" sz="900" b="1" dirty="0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E0000"/>
                          </a:solidFill>
                          <a:effectLst/>
                        </a:rPr>
                        <a:t>415</a:t>
                      </a:r>
                      <a:endParaRPr lang="ru-RU" sz="900" b="1" dirty="0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E0000"/>
                          </a:solidFill>
                          <a:effectLst/>
                        </a:rPr>
                        <a:t>Углеводороды пред. C1-C5 (по метану)</a:t>
                      </a:r>
                      <a:endParaRPr lang="ru-RU" sz="900" b="1" dirty="0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E0000"/>
                          </a:solidFill>
                          <a:effectLst/>
                        </a:rPr>
                        <a:t>–</a:t>
                      </a:r>
                      <a:endParaRPr lang="ru-RU" sz="900" b="1" dirty="0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E0000"/>
                          </a:solidFill>
                          <a:effectLst/>
                        </a:rPr>
                        <a:t>1505,669252</a:t>
                      </a:r>
                      <a:endParaRPr lang="ru-RU" sz="900" b="1" dirty="0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E0000"/>
                          </a:solidFill>
                          <a:effectLst/>
                        </a:rPr>
                        <a:t>15,117481</a:t>
                      </a:r>
                      <a:endParaRPr lang="ru-RU" sz="900" b="1" dirty="0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E0000"/>
                          </a:solidFill>
                          <a:effectLst/>
                        </a:rPr>
                        <a:t>3</a:t>
                      </a:r>
                      <a:endParaRPr lang="ru-RU" sz="900" b="1" dirty="0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10102-44-0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301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Азота диоксид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813,9446725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8,172308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630-08-0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337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Углерод оксид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506,5467798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5,085919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10102-43-9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304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Азота оксид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413,9300948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4,156013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6</a:t>
                      </a:r>
                      <a:endParaRPr lang="ru-RU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–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2754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Углеводороды пред. C12-C19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180,0874303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1,808145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74-82-8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410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Метан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–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164,3248352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1,649883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–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2908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Пыль неорганическая: 70-20% SiO</a:t>
                      </a:r>
                      <a:r>
                        <a:rPr lang="ru-RU" sz="900" baseline="-250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145,9304859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1,465197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–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3714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Угольная зола (20-70% SiO</a:t>
                      </a:r>
                      <a:r>
                        <a:rPr lang="ru-RU" sz="900" baseline="-25000">
                          <a:effectLst/>
                        </a:rPr>
                        <a:t>2</a:t>
                      </a:r>
                      <a:r>
                        <a:rPr lang="ru-RU" sz="900">
                          <a:effectLst/>
                        </a:rPr>
                        <a:t>)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–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109,9679983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1,104120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11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108-88-3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621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Толуол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94,95368233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0,953370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11</a:t>
                      </a:r>
                      <a:endParaRPr lang="ru-RU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17" marR="38617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21978" y="1340768"/>
            <a:ext cx="53021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Перечень загрязняющих веществ от исследуемых объектов включает </a:t>
            </a:r>
            <a:r>
              <a:rPr lang="ru-RU" sz="1600" b="1" dirty="0">
                <a:solidFill>
                  <a:srgbClr val="7E0000"/>
                </a:solidFill>
              </a:rPr>
              <a:t>271 наименование</a:t>
            </a:r>
            <a:r>
              <a:rPr lang="ru-RU" sz="1600" dirty="0"/>
              <a:t>. В целом, от рассматриваемых промышленных объектов, суммарное значение условной экспозиции химических токсикантов составило </a:t>
            </a:r>
            <a:r>
              <a:rPr lang="ru-RU" sz="1600" b="1" dirty="0">
                <a:solidFill>
                  <a:srgbClr val="7E0000"/>
                </a:solidFill>
              </a:rPr>
              <a:t>59740,693 т/год</a:t>
            </a:r>
            <a:r>
              <a:rPr lang="ru-RU" sz="1600" dirty="0">
                <a:solidFill>
                  <a:srgbClr val="7E0000"/>
                </a:solidFill>
              </a:rPr>
              <a:t> </a:t>
            </a:r>
          </a:p>
          <a:p>
            <a:r>
              <a:rPr lang="ru-RU" sz="1600" dirty="0"/>
              <a:t>(</a:t>
            </a:r>
            <a:r>
              <a:rPr lang="en-US" sz="1600" dirty="0"/>
              <a:t>M</a:t>
            </a:r>
            <a:r>
              <a:rPr lang="ru-RU" sz="1600" dirty="0"/>
              <a:t>±</a:t>
            </a:r>
            <a:r>
              <a:rPr lang="en-US" sz="1600" dirty="0"/>
              <a:t>m</a:t>
            </a:r>
            <a:r>
              <a:rPr lang="ru-RU" sz="1600" dirty="0"/>
              <a:t> 9956,789±17,404 т/год)</a:t>
            </a:r>
          </a:p>
        </p:txBody>
      </p:sp>
    </p:spTree>
    <p:extLst>
      <p:ext uri="{BB962C8B-B14F-4D97-AF65-F5344CB8AC3E}">
        <p14:creationId xmlns:p14="http://schemas.microsoft.com/office/powerpoint/2010/main" val="3196040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924800" y="6309320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4" name="Прямоугольник 8"/>
          <p:cNvSpPr>
            <a:spLocks noChangeArrowheads="1"/>
          </p:cNvSpPr>
          <p:nvPr/>
        </p:nvSpPr>
        <p:spPr bwMode="auto">
          <a:xfrm>
            <a:off x="395288" y="807095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>
                <a:solidFill>
                  <a:srgbClr val="0461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Исследовательская часть. Результаты 3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276755"/>
              </p:ext>
            </p:extLst>
          </p:nvPr>
        </p:nvGraphicFramePr>
        <p:xfrm>
          <a:off x="407145" y="1556792"/>
          <a:ext cx="8341319" cy="205740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445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2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62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97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52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26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14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148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525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5997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13145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 п/п</a:t>
                      </a:r>
                      <a:endParaRPr lang="ru-RU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CAS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Код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Название выбрасываемых веществ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Класс опасности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Выброс, т/год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ПДКсс, мг/м3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RfC, мг/м3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HRI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% HRI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Ранг по неканцерогенному действию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E0000"/>
                          </a:solidFill>
                          <a:effectLst/>
                        </a:rPr>
                        <a:t>1</a:t>
                      </a:r>
                      <a:endParaRPr lang="ru-RU" sz="900" b="1" dirty="0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E0000"/>
                          </a:solidFill>
                          <a:effectLst/>
                        </a:rPr>
                        <a:t>7446-09-5</a:t>
                      </a:r>
                      <a:endParaRPr lang="ru-RU" sz="900" b="1" dirty="0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E0000"/>
                          </a:solidFill>
                          <a:effectLst/>
                        </a:rPr>
                        <a:t>330</a:t>
                      </a:r>
                      <a:endParaRPr lang="ru-RU" sz="900" b="1" dirty="0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E0000"/>
                          </a:solidFill>
                          <a:effectLst/>
                        </a:rPr>
                        <a:t>Сера диоксид</a:t>
                      </a:r>
                      <a:endParaRPr lang="ru-RU" sz="900" b="1" dirty="0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E0000"/>
                          </a:solidFill>
                          <a:effectLst/>
                        </a:rPr>
                        <a:t>3</a:t>
                      </a:r>
                      <a:endParaRPr lang="ru-RU" sz="900" b="1" dirty="0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E0000"/>
                          </a:solidFill>
                          <a:effectLst/>
                        </a:rPr>
                        <a:t>4085,515599</a:t>
                      </a:r>
                      <a:endParaRPr lang="ru-RU" sz="900" b="1" dirty="0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E0000"/>
                          </a:solidFill>
                          <a:effectLst/>
                        </a:rPr>
                        <a:t>0,05</a:t>
                      </a:r>
                      <a:endParaRPr lang="ru-RU" sz="900" b="1" dirty="0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E0000"/>
                          </a:solidFill>
                          <a:effectLst/>
                        </a:rPr>
                        <a:t>0,05</a:t>
                      </a:r>
                      <a:endParaRPr lang="ru-RU" sz="900" b="1" dirty="0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E0000"/>
                          </a:solidFill>
                          <a:effectLst/>
                        </a:rPr>
                        <a:t>408551,6</a:t>
                      </a:r>
                      <a:endParaRPr lang="ru-RU" sz="900" b="1" dirty="0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E0000"/>
                          </a:solidFill>
                          <a:effectLst/>
                        </a:rPr>
                        <a:t>37,01443</a:t>
                      </a:r>
                      <a:endParaRPr lang="ru-RU" sz="900" b="1" dirty="0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E0000"/>
                          </a:solidFill>
                          <a:effectLst/>
                        </a:rPr>
                        <a:t>1</a:t>
                      </a:r>
                      <a:endParaRPr lang="ru-RU" sz="900" b="1" dirty="0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E0000"/>
                          </a:solidFill>
                          <a:effectLst/>
                        </a:rPr>
                        <a:t>2</a:t>
                      </a:r>
                      <a:endParaRPr lang="ru-RU" sz="900" b="1" dirty="0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E0000"/>
                          </a:solidFill>
                          <a:effectLst/>
                        </a:rPr>
                        <a:t>1314-62-1</a:t>
                      </a:r>
                      <a:endParaRPr lang="ru-RU" sz="900" b="1" dirty="0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E0000"/>
                          </a:solidFill>
                          <a:effectLst/>
                        </a:rPr>
                        <a:t>110</a:t>
                      </a:r>
                      <a:endParaRPr lang="ru-RU" sz="900" b="1" dirty="0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E0000"/>
                          </a:solidFill>
                          <a:effectLst/>
                        </a:rPr>
                        <a:t>Ванадия </a:t>
                      </a:r>
                      <a:r>
                        <a:rPr lang="ru-RU" sz="900" b="1" dirty="0" err="1">
                          <a:solidFill>
                            <a:srgbClr val="7E0000"/>
                          </a:solidFill>
                          <a:effectLst/>
                        </a:rPr>
                        <a:t>пятиокись</a:t>
                      </a:r>
                      <a:endParaRPr lang="ru-RU" sz="900" b="1" dirty="0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7E0000"/>
                          </a:solidFill>
                          <a:effectLst/>
                        </a:rPr>
                        <a:t>1</a:t>
                      </a:r>
                      <a:endParaRPr lang="ru-RU" sz="900" b="1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7E0000"/>
                          </a:solidFill>
                          <a:effectLst/>
                        </a:rPr>
                        <a:t>3,7759245</a:t>
                      </a:r>
                      <a:endParaRPr lang="ru-RU" sz="900" b="1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7E0000"/>
                          </a:solidFill>
                          <a:effectLst/>
                        </a:rPr>
                        <a:t>0,002</a:t>
                      </a:r>
                      <a:endParaRPr lang="ru-RU" sz="900" b="1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7E0000"/>
                          </a:solidFill>
                          <a:effectLst/>
                        </a:rPr>
                        <a:t>0,00007</a:t>
                      </a:r>
                      <a:endParaRPr lang="ru-RU" sz="900" b="1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7E0000"/>
                          </a:solidFill>
                          <a:effectLst/>
                        </a:rPr>
                        <a:t>377592,5</a:t>
                      </a:r>
                      <a:endParaRPr lang="ru-RU" sz="900" b="1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7E0000"/>
                          </a:solidFill>
                          <a:effectLst/>
                        </a:rPr>
                        <a:t>34,20956</a:t>
                      </a:r>
                      <a:endParaRPr lang="ru-RU" sz="900" b="1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7E0000"/>
                          </a:solidFill>
                          <a:effectLst/>
                        </a:rPr>
                        <a:t>2</a:t>
                      </a:r>
                      <a:endParaRPr lang="ru-RU" sz="900" b="1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7E0000"/>
                          </a:solidFill>
                          <a:effectLst/>
                        </a:rPr>
                        <a:t>3</a:t>
                      </a:r>
                      <a:endParaRPr lang="ru-RU" sz="900" b="1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7E0000"/>
                          </a:solidFill>
                          <a:effectLst/>
                        </a:rPr>
                        <a:t>10102-44-0</a:t>
                      </a:r>
                      <a:endParaRPr lang="ru-RU" sz="900" b="1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7E0000"/>
                          </a:solidFill>
                          <a:effectLst/>
                        </a:rPr>
                        <a:t>301</a:t>
                      </a:r>
                      <a:endParaRPr lang="ru-RU" sz="900" b="1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E0000"/>
                          </a:solidFill>
                          <a:effectLst/>
                        </a:rPr>
                        <a:t>Азота диоксид</a:t>
                      </a:r>
                      <a:endParaRPr lang="ru-RU" sz="900" b="1" dirty="0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E0000"/>
                          </a:solidFill>
                          <a:effectLst/>
                        </a:rPr>
                        <a:t>2</a:t>
                      </a:r>
                      <a:endParaRPr lang="ru-RU" sz="900" b="1" dirty="0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E0000"/>
                          </a:solidFill>
                          <a:effectLst/>
                        </a:rPr>
                        <a:t>813,9446725</a:t>
                      </a:r>
                      <a:endParaRPr lang="ru-RU" sz="900" b="1" dirty="0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7E0000"/>
                          </a:solidFill>
                          <a:effectLst/>
                        </a:rPr>
                        <a:t>0,04</a:t>
                      </a:r>
                      <a:endParaRPr lang="ru-RU" sz="900" b="1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E0000"/>
                          </a:solidFill>
                          <a:effectLst/>
                        </a:rPr>
                        <a:t>0,04</a:t>
                      </a:r>
                      <a:endParaRPr lang="ru-RU" sz="900" b="1" dirty="0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E0000"/>
                          </a:solidFill>
                          <a:effectLst/>
                        </a:rPr>
                        <a:t>81394,47</a:t>
                      </a:r>
                      <a:endParaRPr lang="ru-RU" sz="900" b="1" dirty="0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E0000"/>
                          </a:solidFill>
                          <a:effectLst/>
                        </a:rPr>
                        <a:t>7,37427</a:t>
                      </a:r>
                      <a:endParaRPr lang="ru-RU" sz="900" b="1" dirty="0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E0000"/>
                          </a:solidFill>
                          <a:effectLst/>
                        </a:rPr>
                        <a:t>3</a:t>
                      </a:r>
                      <a:endParaRPr lang="ru-RU" sz="900" b="1" dirty="0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7664-939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322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Серная кислота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4,174829383</a:t>
                      </a:r>
                      <a:endParaRPr lang="ru-RU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0,1</a:t>
                      </a:r>
                      <a:endParaRPr lang="ru-RU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0,001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41748,29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3,78236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10102-43-9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304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Азота оксид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413,9300948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0,06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0,06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41393,01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3,750172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124-40-3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1819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Диметиламин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0,259493833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0,0025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0,00002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25949,38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2,350992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107-02-8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1301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Акролеин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0,2144215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0,01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0,00002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21442,15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1,942641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8</a:t>
                      </a:r>
                      <a:endParaRPr lang="ru-RU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–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2946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Пыль металлическая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0,171056667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0,0001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–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17105,67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1,549759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–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2908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Пыль неорганическая: 70-20% SiO</a:t>
                      </a:r>
                      <a:r>
                        <a:rPr lang="ru-RU" sz="900" baseline="-250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145,9304859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0,1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0,1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14593,05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1,322118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7439-96-5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143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Марганец и его соединения</a:t>
                      </a:r>
                      <a:endParaRPr lang="ru-RU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0,1032718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0,001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0,00005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10327,18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0,935634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10</a:t>
                      </a:r>
                      <a:endParaRPr lang="ru-RU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885" marR="47885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23528" y="1268760"/>
            <a:ext cx="842518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Ранжирование неканцерогенных загрязняющих веществ с учетом промышленной специфики Ярославской области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632534"/>
              </p:ext>
            </p:extLst>
          </p:nvPr>
        </p:nvGraphicFramePr>
        <p:xfrm>
          <a:off x="395288" y="4005064"/>
          <a:ext cx="8425183" cy="246888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885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9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71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18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54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79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47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9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8302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18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9503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3873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468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 п/п</a:t>
                      </a:r>
                      <a:endParaRPr lang="ru-RU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CAS</a:t>
                      </a:r>
                      <a:endParaRPr lang="ru-RU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Код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Название выбрасываемых веществ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Класс опаснос-ти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Выброс, т/год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ПДКс/с, мг/м3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RfC, мг/м3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Канцерогенная опасность по группе МАИР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SF [(кг×сут.)]/</a:t>
                      </a:r>
                      <a:br>
                        <a:rPr lang="ru-RU" sz="900">
                          <a:effectLst/>
                        </a:rPr>
                      </a:br>
                      <a:r>
                        <a:rPr lang="ru-RU" sz="900">
                          <a:effectLst/>
                        </a:rPr>
                        <a:t>(мг.)]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HRIc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% HRIc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Ранг по канцероген-ному действию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E0000"/>
                          </a:solidFill>
                          <a:effectLst/>
                        </a:rPr>
                        <a:t>1</a:t>
                      </a:r>
                      <a:endParaRPr lang="ru-RU" sz="900" b="1" dirty="0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E0000"/>
                          </a:solidFill>
                          <a:effectLst/>
                        </a:rPr>
                        <a:t>71-43-5</a:t>
                      </a:r>
                      <a:endParaRPr lang="ru-RU" sz="900" b="1" dirty="0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E0000"/>
                          </a:solidFill>
                          <a:effectLst/>
                        </a:rPr>
                        <a:t>602</a:t>
                      </a:r>
                      <a:endParaRPr lang="ru-RU" sz="900" b="1" dirty="0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E0000"/>
                          </a:solidFill>
                          <a:effectLst/>
                        </a:rPr>
                        <a:t>Бензол</a:t>
                      </a:r>
                      <a:endParaRPr lang="ru-RU" sz="900" b="1" dirty="0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7E0000"/>
                          </a:solidFill>
                          <a:effectLst/>
                        </a:rPr>
                        <a:t>2</a:t>
                      </a:r>
                      <a:endParaRPr lang="ru-RU" sz="900" b="1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7E0000"/>
                          </a:solidFill>
                          <a:effectLst/>
                        </a:rPr>
                        <a:t>56,5727102</a:t>
                      </a:r>
                      <a:endParaRPr lang="ru-RU" sz="900" b="1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7E0000"/>
                          </a:solidFill>
                          <a:effectLst/>
                        </a:rPr>
                        <a:t>0,1</a:t>
                      </a:r>
                      <a:endParaRPr lang="ru-RU" sz="900" b="1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7E0000"/>
                          </a:solidFill>
                          <a:effectLst/>
                        </a:rPr>
                        <a:t>0,03</a:t>
                      </a:r>
                      <a:endParaRPr lang="ru-RU" sz="900" b="1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7E0000"/>
                          </a:solidFill>
                          <a:effectLst/>
                        </a:rPr>
                        <a:t>1</a:t>
                      </a:r>
                      <a:endParaRPr lang="ru-RU" sz="900" b="1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E0000"/>
                          </a:solidFill>
                          <a:effectLst/>
                        </a:rPr>
                        <a:t>0,027</a:t>
                      </a:r>
                      <a:endParaRPr lang="ru-RU" sz="900" b="1" dirty="0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E0000"/>
                          </a:solidFill>
                          <a:effectLst/>
                        </a:rPr>
                        <a:t>5657,271</a:t>
                      </a:r>
                      <a:endParaRPr lang="ru-RU" sz="900" b="1" dirty="0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E0000"/>
                          </a:solidFill>
                          <a:effectLst/>
                        </a:rPr>
                        <a:t>44,44127</a:t>
                      </a:r>
                      <a:endParaRPr lang="ru-RU" sz="900" b="1" dirty="0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E0000"/>
                          </a:solidFill>
                          <a:effectLst/>
                        </a:rPr>
                        <a:t>1</a:t>
                      </a:r>
                      <a:endParaRPr lang="ru-RU" sz="900" b="1" dirty="0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E0000"/>
                          </a:solidFill>
                          <a:effectLst/>
                        </a:rPr>
                        <a:t>2</a:t>
                      </a:r>
                      <a:endParaRPr lang="ru-RU" sz="900" b="1" dirty="0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E0000"/>
                          </a:solidFill>
                          <a:effectLst/>
                        </a:rPr>
                        <a:t>1333-86-4</a:t>
                      </a:r>
                      <a:endParaRPr lang="ru-RU" sz="900" b="1" dirty="0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E0000"/>
                          </a:solidFill>
                          <a:effectLst/>
                        </a:rPr>
                        <a:t>328</a:t>
                      </a:r>
                      <a:endParaRPr lang="ru-RU" sz="900" b="1" dirty="0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E0000"/>
                          </a:solidFill>
                          <a:effectLst/>
                        </a:rPr>
                        <a:t>Углерод черный (Сажа)</a:t>
                      </a:r>
                      <a:endParaRPr lang="ru-RU" sz="900" b="1" dirty="0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E0000"/>
                          </a:solidFill>
                          <a:effectLst/>
                        </a:rPr>
                        <a:t>3</a:t>
                      </a:r>
                      <a:endParaRPr lang="ru-RU" sz="900" b="1" dirty="0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E0000"/>
                          </a:solidFill>
                          <a:effectLst/>
                        </a:rPr>
                        <a:t>19,72526412</a:t>
                      </a:r>
                      <a:endParaRPr lang="ru-RU" sz="900" b="1" dirty="0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E0000"/>
                          </a:solidFill>
                          <a:effectLst/>
                        </a:rPr>
                        <a:t>0,05</a:t>
                      </a:r>
                      <a:endParaRPr lang="ru-RU" sz="900" b="1" dirty="0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E0000"/>
                          </a:solidFill>
                          <a:effectLst/>
                        </a:rPr>
                        <a:t>0,05</a:t>
                      </a:r>
                      <a:endParaRPr lang="ru-RU" sz="900" b="1" dirty="0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E0000"/>
                          </a:solidFill>
                          <a:effectLst/>
                        </a:rPr>
                        <a:t>1</a:t>
                      </a:r>
                      <a:endParaRPr lang="ru-RU" sz="900" b="1" dirty="0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E0000"/>
                          </a:solidFill>
                          <a:effectLst/>
                        </a:rPr>
                        <a:t>0,0155</a:t>
                      </a:r>
                      <a:endParaRPr lang="ru-RU" sz="900" b="1" dirty="0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E0000"/>
                          </a:solidFill>
                          <a:effectLst/>
                        </a:rPr>
                        <a:t>1972,526</a:t>
                      </a:r>
                      <a:endParaRPr lang="ru-RU" sz="900" b="1" dirty="0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E0000"/>
                          </a:solidFill>
                          <a:effectLst/>
                        </a:rPr>
                        <a:t>15,49538</a:t>
                      </a:r>
                      <a:endParaRPr lang="ru-RU" sz="900" b="1" dirty="0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7E0000"/>
                          </a:solidFill>
                          <a:effectLst/>
                        </a:rPr>
                        <a:t>2</a:t>
                      </a:r>
                      <a:endParaRPr lang="ru-RU" sz="900" b="1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7E0000"/>
                          </a:solidFill>
                          <a:effectLst/>
                        </a:rPr>
                        <a:t>3</a:t>
                      </a:r>
                      <a:endParaRPr lang="ru-RU" sz="900" b="1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7E0000"/>
                          </a:solidFill>
                          <a:effectLst/>
                        </a:rPr>
                        <a:t>106-99-0</a:t>
                      </a:r>
                      <a:endParaRPr lang="ru-RU" sz="900" b="1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7E0000"/>
                          </a:solidFill>
                          <a:effectLst/>
                        </a:rPr>
                        <a:t>503</a:t>
                      </a:r>
                      <a:endParaRPr lang="ru-RU" sz="900" b="1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7E0000"/>
                          </a:solidFill>
                          <a:effectLst/>
                        </a:rPr>
                        <a:t>1,3-Бутадиен</a:t>
                      </a:r>
                      <a:endParaRPr lang="ru-RU" sz="900" b="1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7E0000"/>
                          </a:solidFill>
                          <a:effectLst/>
                        </a:rPr>
                        <a:t>4</a:t>
                      </a:r>
                      <a:endParaRPr lang="ru-RU" sz="900" b="1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7E0000"/>
                          </a:solidFill>
                          <a:effectLst/>
                        </a:rPr>
                        <a:t>1,537797333</a:t>
                      </a:r>
                      <a:endParaRPr lang="ru-RU" sz="900" b="1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7E0000"/>
                          </a:solidFill>
                          <a:effectLst/>
                        </a:rPr>
                        <a:t>1</a:t>
                      </a:r>
                      <a:endParaRPr lang="ru-RU" sz="900" b="1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7E0000"/>
                          </a:solidFill>
                          <a:effectLst/>
                        </a:rPr>
                        <a:t>0,002</a:t>
                      </a:r>
                      <a:endParaRPr lang="ru-RU" sz="900" b="1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7E0000"/>
                          </a:solidFill>
                          <a:effectLst/>
                        </a:rPr>
                        <a:t>2А</a:t>
                      </a:r>
                      <a:endParaRPr lang="ru-RU" sz="900" b="1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7E0000"/>
                          </a:solidFill>
                          <a:effectLst/>
                        </a:rPr>
                        <a:t>0,105</a:t>
                      </a:r>
                      <a:endParaRPr lang="ru-RU" sz="900" b="1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7E0000"/>
                          </a:solidFill>
                          <a:effectLst/>
                        </a:rPr>
                        <a:t>1537,797</a:t>
                      </a:r>
                      <a:endParaRPr lang="ru-RU" sz="900" b="1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E0000"/>
                          </a:solidFill>
                          <a:effectLst/>
                        </a:rPr>
                        <a:t>12,08032</a:t>
                      </a:r>
                      <a:endParaRPr lang="ru-RU" sz="900" b="1" dirty="0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E0000"/>
                          </a:solidFill>
                          <a:effectLst/>
                        </a:rPr>
                        <a:t>3</a:t>
                      </a:r>
                      <a:endParaRPr lang="ru-RU" sz="900" b="1" dirty="0">
                        <a:solidFill>
                          <a:srgbClr val="7E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18540-29-9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203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Хрома (VI) оксид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0,012014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0,0015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0,0001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42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1201,4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9,43772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1332-21-4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2931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Пыль асбестсодержащая (асбесты)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0,010862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0,06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–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22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1086,2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8,532754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8006-61-9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2704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Бензин нефтяной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4,41746555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1,5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0,071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2В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0,035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441,7466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3,470185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107-13-1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2001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Акрилонитрил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0,314313667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0,03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0,002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2В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0,24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314,3137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2,469123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7803-57-8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2005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Гидразин гидрат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0,001833333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0,001 ОБУВ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0,0002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–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17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183,3333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1,440194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8</a:t>
                      </a:r>
                      <a:endParaRPr lang="ru-RU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27" marR="54527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95288" y="3717032"/>
            <a:ext cx="842518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Ранжирование канцерогенных загрязняющих веществ с учетом промышленной специфики Ярославской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510754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4" name="Рисунок 3" descr="U:\__Материалы по проектам (рабочие)\2014\Атлас ЯО\Карты\2 Воздействие\102 Уровни сравнительной неканцерогенной опасности.tif"/>
          <p:cNvPicPr/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4032448" cy="50405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07504" y="925269"/>
            <a:ext cx="453650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chemeClr val="accent1">
                    <a:lumMod val="75000"/>
                  </a:schemeClr>
                </a:solidFill>
              </a:rPr>
              <a:t>Характеристика муниципальных районов Ярославской области по уровням сравнительной </a:t>
            </a:r>
            <a:r>
              <a:rPr lang="ru-RU" sz="1500" b="1" dirty="0" err="1">
                <a:solidFill>
                  <a:schemeClr val="accent1">
                    <a:lumMod val="75000"/>
                  </a:schemeClr>
                </a:solidFill>
              </a:rPr>
              <a:t>неканцерогенной</a:t>
            </a: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</a:rPr>
              <a:t> опасности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572000" y="980728"/>
            <a:ext cx="0" cy="5472608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778063104"/>
              </p:ext>
            </p:extLst>
          </p:nvPr>
        </p:nvGraphicFramePr>
        <p:xfrm>
          <a:off x="4742023" y="2050098"/>
          <a:ext cx="4122266" cy="1810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572000" y="961861"/>
            <a:ext cx="44623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экспозиционной нагрузки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3820978"/>
            <a:ext cx="30821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/>
              <a:t>Распределение среднегодовых концентрации </a:t>
            </a:r>
            <a:r>
              <a:rPr lang="ru-RU" sz="1000" b="1" dirty="0" err="1"/>
              <a:t>неканцерогенов</a:t>
            </a:r>
            <a:endParaRPr lang="ru-RU" sz="1000" b="1" dirty="0"/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851702301"/>
              </p:ext>
            </p:extLst>
          </p:nvPr>
        </p:nvGraphicFramePr>
        <p:xfrm>
          <a:off x="4788024" y="4180224"/>
          <a:ext cx="4187339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5364088" y="6269250"/>
            <a:ext cx="30821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/>
              <a:t>Распределение средней суточной дозы канцерогенов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664248" y="1433100"/>
            <a:ext cx="3131627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1200" b="1" dirty="0"/>
              <a:t>Моделирующая система </a:t>
            </a:r>
            <a:r>
              <a:rPr lang="en-US" sz="1200" b="1" dirty="0"/>
              <a:t>AERMOD View</a:t>
            </a:r>
            <a:endParaRPr lang="ru-RU" sz="12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167163" y="1710099"/>
            <a:ext cx="3867149" cy="27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1200" b="1" dirty="0"/>
              <a:t>Дистанционное зондирование земли из космоса</a:t>
            </a:r>
          </a:p>
        </p:txBody>
      </p:sp>
    </p:spTree>
    <p:extLst>
      <p:ext uri="{BB962C8B-B14F-4D97-AF65-F5344CB8AC3E}">
        <p14:creationId xmlns:p14="http://schemas.microsoft.com/office/powerpoint/2010/main" val="5857009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3055</TotalTime>
  <Words>1696</Words>
  <Application>Microsoft Office PowerPoint</Application>
  <PresentationFormat>Экран (4:3)</PresentationFormat>
  <Paragraphs>641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Constantia</vt:lpstr>
      <vt:lpstr>Times New Roman</vt:lpstr>
      <vt:lpstr>Verdana</vt:lpstr>
      <vt:lpstr>Wingdings 2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aistbeta</cp:lastModifiedBy>
  <cp:revision>252</cp:revision>
  <dcterms:created xsi:type="dcterms:W3CDTF">2014-04-08T16:38:04Z</dcterms:created>
  <dcterms:modified xsi:type="dcterms:W3CDTF">2020-08-23T09:10:34Z</dcterms:modified>
</cp:coreProperties>
</file>